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4"/>
  </p:notesMasterIdLst>
  <p:sldIdLst>
    <p:sldId id="261" r:id="rId2"/>
    <p:sldId id="345" r:id="rId3"/>
    <p:sldId id="346" r:id="rId4"/>
    <p:sldId id="347" r:id="rId5"/>
    <p:sldId id="348" r:id="rId6"/>
    <p:sldId id="349" r:id="rId7"/>
    <p:sldId id="350" r:id="rId8"/>
    <p:sldId id="351" r:id="rId9"/>
    <p:sldId id="352" r:id="rId10"/>
    <p:sldId id="353" r:id="rId11"/>
    <p:sldId id="354" r:id="rId12"/>
    <p:sldId id="355" r:id="rId13"/>
    <p:sldId id="356" r:id="rId14"/>
    <p:sldId id="357" r:id="rId15"/>
    <p:sldId id="358" r:id="rId16"/>
    <p:sldId id="359" r:id="rId17"/>
    <p:sldId id="360" r:id="rId18"/>
    <p:sldId id="361" r:id="rId19"/>
    <p:sldId id="362" r:id="rId20"/>
    <p:sldId id="363" r:id="rId21"/>
    <p:sldId id="364" r:id="rId22"/>
    <p:sldId id="370" r:id="rId23"/>
    <p:sldId id="414" r:id="rId24"/>
    <p:sldId id="371" r:id="rId25"/>
    <p:sldId id="372" r:id="rId26"/>
    <p:sldId id="373" r:id="rId27"/>
    <p:sldId id="374" r:id="rId28"/>
    <p:sldId id="375" r:id="rId29"/>
    <p:sldId id="415" r:id="rId30"/>
    <p:sldId id="376" r:id="rId31"/>
    <p:sldId id="377" r:id="rId32"/>
    <p:sldId id="378" r:id="rId33"/>
    <p:sldId id="380" r:id="rId34"/>
    <p:sldId id="381" r:id="rId35"/>
    <p:sldId id="382" r:id="rId36"/>
    <p:sldId id="383" r:id="rId37"/>
    <p:sldId id="384" r:id="rId38"/>
    <p:sldId id="385" r:id="rId39"/>
    <p:sldId id="386" r:id="rId40"/>
    <p:sldId id="387" r:id="rId41"/>
    <p:sldId id="388" r:id="rId42"/>
    <p:sldId id="389" r:id="rId43"/>
    <p:sldId id="367" r:id="rId44"/>
    <p:sldId id="368" r:id="rId45"/>
    <p:sldId id="390" r:id="rId46"/>
    <p:sldId id="392" r:id="rId47"/>
    <p:sldId id="393" r:id="rId48"/>
    <p:sldId id="395" r:id="rId49"/>
    <p:sldId id="396" r:id="rId50"/>
    <p:sldId id="397" r:id="rId51"/>
    <p:sldId id="401" r:id="rId52"/>
    <p:sldId id="402" r:id="rId53"/>
    <p:sldId id="403" r:id="rId54"/>
    <p:sldId id="404" r:id="rId55"/>
    <p:sldId id="405" r:id="rId56"/>
    <p:sldId id="406" r:id="rId57"/>
    <p:sldId id="407" r:id="rId58"/>
    <p:sldId id="408" r:id="rId59"/>
    <p:sldId id="410" r:id="rId60"/>
    <p:sldId id="411" r:id="rId61"/>
    <p:sldId id="413" r:id="rId62"/>
    <p:sldId id="338" r:id="rId63"/>
  </p:sldIdLst>
  <p:sldSz cx="9144000" cy="6858000" type="screen4x3"/>
  <p:notesSz cx="6858000" cy="9144000"/>
  <p:defaultTextStyle>
    <a:defPPr>
      <a:defRPr lang="zh-CN"/>
    </a:defPPr>
    <a:lvl1pPr algn="l" rtl="0" fontAlgn="base">
      <a:spcBef>
        <a:spcPct val="0"/>
      </a:spcBef>
      <a:spcAft>
        <a:spcPct val="0"/>
      </a:spcAft>
      <a:defRPr kumimoji="1" sz="2400" kern="1200" baseline="30000">
        <a:solidFill>
          <a:schemeClr val="tx1"/>
        </a:solidFill>
        <a:latin typeface="Times New Roman" panose="02020603050405020304" pitchFamily="18" charset="0"/>
        <a:ea typeface="华文中宋" panose="02010600040101010101" pitchFamily="2" charset="-122"/>
        <a:cs typeface="+mn-cs"/>
      </a:defRPr>
    </a:lvl1pPr>
    <a:lvl2pPr marL="457200" algn="l" rtl="0" fontAlgn="base">
      <a:spcBef>
        <a:spcPct val="0"/>
      </a:spcBef>
      <a:spcAft>
        <a:spcPct val="0"/>
      </a:spcAft>
      <a:defRPr kumimoji="1" sz="2400" kern="1200" baseline="30000">
        <a:solidFill>
          <a:schemeClr val="tx1"/>
        </a:solidFill>
        <a:latin typeface="Times New Roman" panose="02020603050405020304" pitchFamily="18" charset="0"/>
        <a:ea typeface="华文中宋" panose="02010600040101010101" pitchFamily="2" charset="-122"/>
        <a:cs typeface="+mn-cs"/>
      </a:defRPr>
    </a:lvl2pPr>
    <a:lvl3pPr marL="914400" algn="l" rtl="0" fontAlgn="base">
      <a:spcBef>
        <a:spcPct val="0"/>
      </a:spcBef>
      <a:spcAft>
        <a:spcPct val="0"/>
      </a:spcAft>
      <a:defRPr kumimoji="1" sz="2400" kern="1200" baseline="30000">
        <a:solidFill>
          <a:schemeClr val="tx1"/>
        </a:solidFill>
        <a:latin typeface="Times New Roman" panose="02020603050405020304" pitchFamily="18" charset="0"/>
        <a:ea typeface="华文中宋" panose="02010600040101010101" pitchFamily="2" charset="-122"/>
        <a:cs typeface="+mn-cs"/>
      </a:defRPr>
    </a:lvl3pPr>
    <a:lvl4pPr marL="1371600" algn="l" rtl="0" fontAlgn="base">
      <a:spcBef>
        <a:spcPct val="0"/>
      </a:spcBef>
      <a:spcAft>
        <a:spcPct val="0"/>
      </a:spcAft>
      <a:defRPr kumimoji="1" sz="2400" kern="1200" baseline="30000">
        <a:solidFill>
          <a:schemeClr val="tx1"/>
        </a:solidFill>
        <a:latin typeface="Times New Roman" panose="02020603050405020304" pitchFamily="18" charset="0"/>
        <a:ea typeface="华文中宋" panose="02010600040101010101" pitchFamily="2" charset="-122"/>
        <a:cs typeface="+mn-cs"/>
      </a:defRPr>
    </a:lvl4pPr>
    <a:lvl5pPr marL="1828800" algn="l" rtl="0" fontAlgn="base">
      <a:spcBef>
        <a:spcPct val="0"/>
      </a:spcBef>
      <a:spcAft>
        <a:spcPct val="0"/>
      </a:spcAft>
      <a:defRPr kumimoji="1" sz="2400" kern="1200" baseline="30000">
        <a:solidFill>
          <a:schemeClr val="tx1"/>
        </a:solidFill>
        <a:latin typeface="Times New Roman" panose="02020603050405020304" pitchFamily="18" charset="0"/>
        <a:ea typeface="华文中宋" panose="02010600040101010101" pitchFamily="2" charset="-122"/>
        <a:cs typeface="+mn-cs"/>
      </a:defRPr>
    </a:lvl5pPr>
    <a:lvl6pPr marL="2286000" algn="l" defTabSz="914400" rtl="0" eaLnBrk="1" latinLnBrk="0" hangingPunct="1">
      <a:defRPr kumimoji="1" sz="2400" kern="1200" baseline="30000">
        <a:solidFill>
          <a:schemeClr val="tx1"/>
        </a:solidFill>
        <a:latin typeface="Times New Roman" panose="02020603050405020304" pitchFamily="18" charset="0"/>
        <a:ea typeface="华文中宋" panose="02010600040101010101" pitchFamily="2" charset="-122"/>
        <a:cs typeface="+mn-cs"/>
      </a:defRPr>
    </a:lvl6pPr>
    <a:lvl7pPr marL="2743200" algn="l" defTabSz="914400" rtl="0" eaLnBrk="1" latinLnBrk="0" hangingPunct="1">
      <a:defRPr kumimoji="1" sz="2400" kern="1200" baseline="30000">
        <a:solidFill>
          <a:schemeClr val="tx1"/>
        </a:solidFill>
        <a:latin typeface="Times New Roman" panose="02020603050405020304" pitchFamily="18" charset="0"/>
        <a:ea typeface="华文中宋" panose="02010600040101010101" pitchFamily="2" charset="-122"/>
        <a:cs typeface="+mn-cs"/>
      </a:defRPr>
    </a:lvl7pPr>
    <a:lvl8pPr marL="3200400" algn="l" defTabSz="914400" rtl="0" eaLnBrk="1" latinLnBrk="0" hangingPunct="1">
      <a:defRPr kumimoji="1" sz="2400" kern="1200" baseline="30000">
        <a:solidFill>
          <a:schemeClr val="tx1"/>
        </a:solidFill>
        <a:latin typeface="Times New Roman" panose="02020603050405020304" pitchFamily="18" charset="0"/>
        <a:ea typeface="华文中宋" panose="02010600040101010101" pitchFamily="2" charset="-122"/>
        <a:cs typeface="+mn-cs"/>
      </a:defRPr>
    </a:lvl8pPr>
    <a:lvl9pPr marL="3657600" algn="l" defTabSz="914400" rtl="0" eaLnBrk="1" latinLnBrk="0" hangingPunct="1">
      <a:defRPr kumimoji="1" sz="2400" kern="1200" baseline="30000">
        <a:solidFill>
          <a:schemeClr val="tx1"/>
        </a:solidFill>
        <a:latin typeface="Times New Roman" panose="02020603050405020304" pitchFamily="18" charset="0"/>
        <a:ea typeface="华文中宋" panose="0201060004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4A7B39"/>
    <a:srgbClr val="FF0000"/>
    <a:srgbClr val="990033"/>
    <a:srgbClr val="000000"/>
    <a:srgbClr val="140280"/>
    <a:srgbClr val="180397"/>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17" autoAdjust="0"/>
  </p:normalViewPr>
  <p:slideViewPr>
    <p:cSldViewPr>
      <p:cViewPr varScale="1">
        <p:scale>
          <a:sx n="87" d="100"/>
          <a:sy n="87" d="100"/>
        </p:scale>
        <p:origin x="1358"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 Id="rId4"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 Id="rId5" Type="http://schemas.openxmlformats.org/officeDocument/2006/relationships/image" Target="../media/image21.emf"/><Relationship Id="rId4"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emf"/><Relationship Id="rId4"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image" Target="../media/image26.emf"/><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8.v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43.wmf"/><Relationship Id="rId7" Type="http://schemas.openxmlformats.org/officeDocument/2006/relationships/image" Target="../media/image47.wmf"/><Relationship Id="rId12" Type="http://schemas.openxmlformats.org/officeDocument/2006/relationships/image" Target="../media/image52.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11" Type="http://schemas.openxmlformats.org/officeDocument/2006/relationships/image" Target="../media/image51.wmf"/><Relationship Id="rId5" Type="http://schemas.openxmlformats.org/officeDocument/2006/relationships/image" Target="../media/image45.wmf"/><Relationship Id="rId10" Type="http://schemas.openxmlformats.org/officeDocument/2006/relationships/image" Target="../media/image50.wmf"/><Relationship Id="rId4" Type="http://schemas.openxmlformats.org/officeDocument/2006/relationships/image" Target="../media/image44.wmf"/><Relationship Id="rId9" Type="http://schemas.openxmlformats.org/officeDocument/2006/relationships/image" Target="../media/image4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469D0B2C-48E3-4ED7-8D93-13EA94C02AEB}"/>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aseline="0">
                <a:ea typeface="宋体" panose="02010600030101010101" pitchFamily="2" charset="-122"/>
              </a:defRPr>
            </a:lvl1pPr>
          </a:lstStyle>
          <a:p>
            <a:endParaRPr lang="en-US" altLang="zh-CN"/>
          </a:p>
        </p:txBody>
      </p:sp>
      <p:sp>
        <p:nvSpPr>
          <p:cNvPr id="223235" name="Rectangle 3">
            <a:extLst>
              <a:ext uri="{FF2B5EF4-FFF2-40B4-BE49-F238E27FC236}">
                <a16:creationId xmlns:a16="http://schemas.microsoft.com/office/drawing/2014/main" id="{45A3C9E6-9585-4E62-8142-6871CD33BCAF}"/>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aseline="0">
                <a:ea typeface="宋体" panose="02010600030101010101" pitchFamily="2" charset="-122"/>
              </a:defRPr>
            </a:lvl1pPr>
          </a:lstStyle>
          <a:p>
            <a:endParaRPr lang="en-US" altLang="zh-CN"/>
          </a:p>
        </p:txBody>
      </p:sp>
      <p:sp>
        <p:nvSpPr>
          <p:cNvPr id="223236" name="Rectangle 4">
            <a:extLst>
              <a:ext uri="{FF2B5EF4-FFF2-40B4-BE49-F238E27FC236}">
                <a16:creationId xmlns:a16="http://schemas.microsoft.com/office/drawing/2014/main" id="{4332F24E-4FA1-4940-BE98-483FF3BB70D9}"/>
              </a:ext>
            </a:extLst>
          </p:cNvPr>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23237" name="Rectangle 5">
            <a:extLst>
              <a:ext uri="{FF2B5EF4-FFF2-40B4-BE49-F238E27FC236}">
                <a16:creationId xmlns:a16="http://schemas.microsoft.com/office/drawing/2014/main" id="{0E8E2207-48A9-45AC-A1DE-C8E4C6A280FA}"/>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23238" name="Rectangle 6">
            <a:extLst>
              <a:ext uri="{FF2B5EF4-FFF2-40B4-BE49-F238E27FC236}">
                <a16:creationId xmlns:a16="http://schemas.microsoft.com/office/drawing/2014/main" id="{624D1A3B-C9C9-47F8-8D74-300E588E6403}"/>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aseline="0">
                <a:ea typeface="宋体" panose="02010600030101010101" pitchFamily="2" charset="-122"/>
              </a:defRPr>
            </a:lvl1pPr>
          </a:lstStyle>
          <a:p>
            <a:endParaRPr lang="en-US" altLang="zh-CN"/>
          </a:p>
        </p:txBody>
      </p:sp>
      <p:sp>
        <p:nvSpPr>
          <p:cNvPr id="223239" name="Rectangle 7">
            <a:extLst>
              <a:ext uri="{FF2B5EF4-FFF2-40B4-BE49-F238E27FC236}">
                <a16:creationId xmlns:a16="http://schemas.microsoft.com/office/drawing/2014/main" id="{D2E20F5F-789B-4000-9DEB-B468F05BF5FF}"/>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aseline="0">
                <a:ea typeface="宋体" panose="02010600030101010101" pitchFamily="2" charset="-122"/>
              </a:defRPr>
            </a:lvl1pPr>
          </a:lstStyle>
          <a:p>
            <a:fld id="{299B7FDC-259D-42EC-89BE-B550B16DF593}"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F89B21B-D017-4467-ACA2-58973DAAC0F7}"/>
              </a:ext>
            </a:extLst>
          </p:cNvPr>
          <p:cNvSpPr>
            <a:spLocks noGrp="1" noChangeArrowheads="1"/>
          </p:cNvSpPr>
          <p:nvPr>
            <p:ph type="sldNum" sz="quarter" idx="5"/>
          </p:nvPr>
        </p:nvSpPr>
        <p:spPr>
          <a:ln/>
        </p:spPr>
        <p:txBody>
          <a:bodyPr/>
          <a:lstStyle/>
          <a:p>
            <a:fld id="{FDAE4CD3-D789-4F09-A2A1-AF607B8E283C}" type="slidenum">
              <a:rPr lang="en-US" altLang="zh-CN"/>
              <a:pPr/>
              <a:t>45</a:t>
            </a:fld>
            <a:endParaRPr lang="en-US" altLang="zh-CN"/>
          </a:p>
        </p:txBody>
      </p:sp>
      <p:sp>
        <p:nvSpPr>
          <p:cNvPr id="224258" name="Rectangle 2">
            <a:extLst>
              <a:ext uri="{FF2B5EF4-FFF2-40B4-BE49-F238E27FC236}">
                <a16:creationId xmlns:a16="http://schemas.microsoft.com/office/drawing/2014/main" id="{31F97385-5BBC-4354-88E9-0A6B71874EAC}"/>
              </a:ext>
            </a:extLst>
          </p:cNvPr>
          <p:cNvSpPr>
            <a:spLocks noRot="1" noChangeArrowheads="1" noTextEdit="1"/>
          </p:cNvSpPr>
          <p:nvPr>
            <p:ph type="sldImg"/>
          </p:nvPr>
        </p:nvSpPr>
        <p:spPr>
          <a:ln/>
        </p:spPr>
      </p:sp>
      <p:sp>
        <p:nvSpPr>
          <p:cNvPr id="224259" name="Rectangle 3">
            <a:extLst>
              <a:ext uri="{FF2B5EF4-FFF2-40B4-BE49-F238E27FC236}">
                <a16:creationId xmlns:a16="http://schemas.microsoft.com/office/drawing/2014/main" id="{47DEF885-DC0D-40E0-AA44-2DFB8E2B90B2}"/>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70814D0-F857-474E-A2B3-9DBC98E581D2}"/>
              </a:ext>
            </a:extLst>
          </p:cNvPr>
          <p:cNvSpPr>
            <a:spLocks noGrp="1" noChangeArrowheads="1"/>
          </p:cNvSpPr>
          <p:nvPr>
            <p:ph type="sldNum" sz="quarter" idx="5"/>
          </p:nvPr>
        </p:nvSpPr>
        <p:spPr>
          <a:ln/>
        </p:spPr>
        <p:txBody>
          <a:bodyPr/>
          <a:lstStyle/>
          <a:p>
            <a:fld id="{293D2015-DBE5-4068-9702-A0AAC9BA0785}" type="slidenum">
              <a:rPr lang="en-US" altLang="zh-CN"/>
              <a:pPr/>
              <a:t>54</a:t>
            </a:fld>
            <a:endParaRPr lang="en-US" altLang="zh-CN"/>
          </a:p>
        </p:txBody>
      </p:sp>
      <p:sp>
        <p:nvSpPr>
          <p:cNvPr id="252930" name="Rectangle 2">
            <a:extLst>
              <a:ext uri="{FF2B5EF4-FFF2-40B4-BE49-F238E27FC236}">
                <a16:creationId xmlns:a16="http://schemas.microsoft.com/office/drawing/2014/main" id="{9D174807-7D4F-4648-AE21-94CD866F3677}"/>
              </a:ext>
            </a:extLst>
          </p:cNvPr>
          <p:cNvSpPr>
            <a:spLocks noRot="1" noChangeArrowheads="1" noTextEdit="1"/>
          </p:cNvSpPr>
          <p:nvPr>
            <p:ph type="sldImg"/>
          </p:nvPr>
        </p:nvSpPr>
        <p:spPr>
          <a:ln/>
        </p:spPr>
      </p:sp>
      <p:sp>
        <p:nvSpPr>
          <p:cNvPr id="252931" name="Rectangle 3">
            <a:extLst>
              <a:ext uri="{FF2B5EF4-FFF2-40B4-BE49-F238E27FC236}">
                <a16:creationId xmlns:a16="http://schemas.microsoft.com/office/drawing/2014/main" id="{37873023-7205-4A04-922D-3336CDBB4BF7}"/>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CBC1280-762C-4930-A12E-AA6DF10A560A}"/>
              </a:ext>
            </a:extLst>
          </p:cNvPr>
          <p:cNvSpPr>
            <a:spLocks noGrp="1" noChangeArrowheads="1"/>
          </p:cNvSpPr>
          <p:nvPr>
            <p:ph type="sldNum" sz="quarter" idx="5"/>
          </p:nvPr>
        </p:nvSpPr>
        <p:spPr>
          <a:ln/>
        </p:spPr>
        <p:txBody>
          <a:bodyPr/>
          <a:lstStyle/>
          <a:p>
            <a:fld id="{D99041EF-2C32-4C1B-BABF-535159F2EFB7}" type="slidenum">
              <a:rPr lang="en-US" altLang="zh-CN"/>
              <a:pPr/>
              <a:t>55</a:t>
            </a:fld>
            <a:endParaRPr lang="en-US" altLang="zh-CN"/>
          </a:p>
        </p:txBody>
      </p:sp>
      <p:sp>
        <p:nvSpPr>
          <p:cNvPr id="254978" name="Rectangle 2">
            <a:extLst>
              <a:ext uri="{FF2B5EF4-FFF2-40B4-BE49-F238E27FC236}">
                <a16:creationId xmlns:a16="http://schemas.microsoft.com/office/drawing/2014/main" id="{7252D5DA-A4D5-4F08-8DD4-01BFBB9FB1BB}"/>
              </a:ext>
            </a:extLst>
          </p:cNvPr>
          <p:cNvSpPr>
            <a:spLocks noRot="1" noChangeArrowheads="1" noTextEdit="1"/>
          </p:cNvSpPr>
          <p:nvPr>
            <p:ph type="sldImg"/>
          </p:nvPr>
        </p:nvSpPr>
        <p:spPr>
          <a:ln/>
        </p:spPr>
      </p:sp>
      <p:sp>
        <p:nvSpPr>
          <p:cNvPr id="254979" name="Rectangle 3">
            <a:extLst>
              <a:ext uri="{FF2B5EF4-FFF2-40B4-BE49-F238E27FC236}">
                <a16:creationId xmlns:a16="http://schemas.microsoft.com/office/drawing/2014/main" id="{40F06B92-F6E4-4040-961D-A6DAF36794A5}"/>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BF4B4E9-72A0-4BF4-87CD-DE37D8A0BAB7}"/>
              </a:ext>
            </a:extLst>
          </p:cNvPr>
          <p:cNvSpPr>
            <a:spLocks noGrp="1" noChangeArrowheads="1"/>
          </p:cNvSpPr>
          <p:nvPr>
            <p:ph type="sldNum" sz="quarter" idx="5"/>
          </p:nvPr>
        </p:nvSpPr>
        <p:spPr>
          <a:ln/>
        </p:spPr>
        <p:txBody>
          <a:bodyPr/>
          <a:lstStyle/>
          <a:p>
            <a:fld id="{8B4CB416-BCFE-46AC-A78E-CBEF98FD1EF4}" type="slidenum">
              <a:rPr lang="en-US" altLang="zh-CN"/>
              <a:pPr/>
              <a:t>56</a:t>
            </a:fld>
            <a:endParaRPr lang="en-US" altLang="zh-CN"/>
          </a:p>
        </p:txBody>
      </p:sp>
      <p:sp>
        <p:nvSpPr>
          <p:cNvPr id="257026" name="Rectangle 2">
            <a:extLst>
              <a:ext uri="{FF2B5EF4-FFF2-40B4-BE49-F238E27FC236}">
                <a16:creationId xmlns:a16="http://schemas.microsoft.com/office/drawing/2014/main" id="{2D0DBB10-CE42-451F-B717-DE71D2E4B7DF}"/>
              </a:ext>
            </a:extLst>
          </p:cNvPr>
          <p:cNvSpPr>
            <a:spLocks noRot="1" noChangeArrowheads="1" noTextEdit="1"/>
          </p:cNvSpPr>
          <p:nvPr>
            <p:ph type="sldImg"/>
          </p:nvPr>
        </p:nvSpPr>
        <p:spPr>
          <a:ln/>
        </p:spPr>
      </p:sp>
      <p:sp>
        <p:nvSpPr>
          <p:cNvPr id="257027" name="Rectangle 3">
            <a:extLst>
              <a:ext uri="{FF2B5EF4-FFF2-40B4-BE49-F238E27FC236}">
                <a16:creationId xmlns:a16="http://schemas.microsoft.com/office/drawing/2014/main" id="{CE0335E4-4824-4CBF-BBD1-645CA8104BBA}"/>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0943EA4-D1BA-47DA-92B0-16B9501E0840}"/>
              </a:ext>
            </a:extLst>
          </p:cNvPr>
          <p:cNvSpPr>
            <a:spLocks noGrp="1" noChangeArrowheads="1"/>
          </p:cNvSpPr>
          <p:nvPr>
            <p:ph type="sldNum" sz="quarter" idx="5"/>
          </p:nvPr>
        </p:nvSpPr>
        <p:spPr>
          <a:ln/>
        </p:spPr>
        <p:txBody>
          <a:bodyPr/>
          <a:lstStyle/>
          <a:p>
            <a:fld id="{C03858A3-A5DC-4E66-838E-AE68AFDFA518}" type="slidenum">
              <a:rPr lang="en-US" altLang="zh-CN"/>
              <a:pPr/>
              <a:t>57</a:t>
            </a:fld>
            <a:endParaRPr lang="en-US" altLang="zh-CN"/>
          </a:p>
        </p:txBody>
      </p:sp>
      <p:sp>
        <p:nvSpPr>
          <p:cNvPr id="259074" name="Rectangle 2">
            <a:extLst>
              <a:ext uri="{FF2B5EF4-FFF2-40B4-BE49-F238E27FC236}">
                <a16:creationId xmlns:a16="http://schemas.microsoft.com/office/drawing/2014/main" id="{BD7D7370-5D59-4DBC-A4EC-58AFD714D09B}"/>
              </a:ext>
            </a:extLst>
          </p:cNvPr>
          <p:cNvSpPr>
            <a:spLocks noRot="1" noChangeArrowheads="1" noTextEdit="1"/>
          </p:cNvSpPr>
          <p:nvPr>
            <p:ph type="sldImg"/>
          </p:nvPr>
        </p:nvSpPr>
        <p:spPr>
          <a:ln/>
        </p:spPr>
      </p:sp>
      <p:sp>
        <p:nvSpPr>
          <p:cNvPr id="259075" name="Rectangle 3">
            <a:extLst>
              <a:ext uri="{FF2B5EF4-FFF2-40B4-BE49-F238E27FC236}">
                <a16:creationId xmlns:a16="http://schemas.microsoft.com/office/drawing/2014/main" id="{06C18069-C641-4EC5-B62A-EFF8ECC2D773}"/>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E03AA99-E102-490B-AC9C-669AB41DF266}"/>
              </a:ext>
            </a:extLst>
          </p:cNvPr>
          <p:cNvSpPr>
            <a:spLocks noGrp="1" noChangeArrowheads="1"/>
          </p:cNvSpPr>
          <p:nvPr>
            <p:ph type="sldNum" sz="quarter" idx="5"/>
          </p:nvPr>
        </p:nvSpPr>
        <p:spPr>
          <a:ln/>
        </p:spPr>
        <p:txBody>
          <a:bodyPr/>
          <a:lstStyle/>
          <a:p>
            <a:fld id="{D5CE0A99-3A0E-44DC-B1A4-6B1DC63CDDEF}" type="slidenum">
              <a:rPr lang="en-US" altLang="zh-CN"/>
              <a:pPr/>
              <a:t>58</a:t>
            </a:fld>
            <a:endParaRPr lang="en-US" altLang="zh-CN"/>
          </a:p>
        </p:txBody>
      </p:sp>
      <p:sp>
        <p:nvSpPr>
          <p:cNvPr id="261122" name="Rectangle 2">
            <a:extLst>
              <a:ext uri="{FF2B5EF4-FFF2-40B4-BE49-F238E27FC236}">
                <a16:creationId xmlns:a16="http://schemas.microsoft.com/office/drawing/2014/main" id="{CDCF2F9C-DE60-42F7-80C7-653A7805A798}"/>
              </a:ext>
            </a:extLst>
          </p:cNvPr>
          <p:cNvSpPr>
            <a:spLocks noRot="1" noChangeArrowheads="1" noTextEdit="1"/>
          </p:cNvSpPr>
          <p:nvPr>
            <p:ph type="sldImg"/>
          </p:nvPr>
        </p:nvSpPr>
        <p:spPr>
          <a:ln/>
        </p:spPr>
      </p:sp>
      <p:sp>
        <p:nvSpPr>
          <p:cNvPr id="261123" name="Rectangle 3">
            <a:extLst>
              <a:ext uri="{FF2B5EF4-FFF2-40B4-BE49-F238E27FC236}">
                <a16:creationId xmlns:a16="http://schemas.microsoft.com/office/drawing/2014/main" id="{AE262CC8-F449-4DAE-8DD9-168A7CC19841}"/>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6CEB89C-52F8-46B1-89A1-E388D200CD04}"/>
              </a:ext>
            </a:extLst>
          </p:cNvPr>
          <p:cNvSpPr>
            <a:spLocks noGrp="1" noChangeArrowheads="1"/>
          </p:cNvSpPr>
          <p:nvPr>
            <p:ph type="sldNum" sz="quarter" idx="5"/>
          </p:nvPr>
        </p:nvSpPr>
        <p:spPr>
          <a:ln/>
        </p:spPr>
        <p:txBody>
          <a:bodyPr/>
          <a:lstStyle/>
          <a:p>
            <a:fld id="{FCD99993-EC77-47B0-BD81-6AE0DA16A111}" type="slidenum">
              <a:rPr lang="en-US" altLang="zh-CN"/>
              <a:pPr/>
              <a:t>59</a:t>
            </a:fld>
            <a:endParaRPr lang="en-US" altLang="zh-CN"/>
          </a:p>
        </p:txBody>
      </p:sp>
      <p:sp>
        <p:nvSpPr>
          <p:cNvPr id="265218" name="Rectangle 2">
            <a:extLst>
              <a:ext uri="{FF2B5EF4-FFF2-40B4-BE49-F238E27FC236}">
                <a16:creationId xmlns:a16="http://schemas.microsoft.com/office/drawing/2014/main" id="{AB6F3D99-B3B2-488A-BF3B-B55082D42668}"/>
              </a:ext>
            </a:extLst>
          </p:cNvPr>
          <p:cNvSpPr>
            <a:spLocks noRot="1" noChangeArrowheads="1" noTextEdit="1"/>
          </p:cNvSpPr>
          <p:nvPr>
            <p:ph type="sldImg"/>
          </p:nvPr>
        </p:nvSpPr>
        <p:spPr>
          <a:ln/>
        </p:spPr>
      </p:sp>
      <p:sp>
        <p:nvSpPr>
          <p:cNvPr id="265219" name="Rectangle 3">
            <a:extLst>
              <a:ext uri="{FF2B5EF4-FFF2-40B4-BE49-F238E27FC236}">
                <a16:creationId xmlns:a16="http://schemas.microsoft.com/office/drawing/2014/main" id="{FA7C2A89-9F76-4CE9-B8A1-912035EB025B}"/>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268177D-E225-4966-93A0-DEDB03DBA35F}"/>
              </a:ext>
            </a:extLst>
          </p:cNvPr>
          <p:cNvSpPr>
            <a:spLocks noGrp="1" noChangeArrowheads="1"/>
          </p:cNvSpPr>
          <p:nvPr>
            <p:ph type="sldNum" sz="quarter" idx="5"/>
          </p:nvPr>
        </p:nvSpPr>
        <p:spPr>
          <a:ln/>
        </p:spPr>
        <p:txBody>
          <a:bodyPr/>
          <a:lstStyle/>
          <a:p>
            <a:fld id="{EC01C4F9-B6FF-4612-9BA2-0AF9DF5CDF02}" type="slidenum">
              <a:rPr lang="en-US" altLang="zh-CN"/>
              <a:pPr/>
              <a:t>60</a:t>
            </a:fld>
            <a:endParaRPr lang="en-US" altLang="zh-CN"/>
          </a:p>
        </p:txBody>
      </p:sp>
      <p:sp>
        <p:nvSpPr>
          <p:cNvPr id="267266" name="Rectangle 2">
            <a:extLst>
              <a:ext uri="{FF2B5EF4-FFF2-40B4-BE49-F238E27FC236}">
                <a16:creationId xmlns:a16="http://schemas.microsoft.com/office/drawing/2014/main" id="{6B7E6356-3B9E-4F51-9E6F-B79DF3D19004}"/>
              </a:ext>
            </a:extLst>
          </p:cNvPr>
          <p:cNvSpPr>
            <a:spLocks noRot="1" noChangeArrowheads="1" noTextEdit="1"/>
          </p:cNvSpPr>
          <p:nvPr>
            <p:ph type="sldImg"/>
          </p:nvPr>
        </p:nvSpPr>
        <p:spPr>
          <a:ln/>
        </p:spPr>
      </p:sp>
      <p:sp>
        <p:nvSpPr>
          <p:cNvPr id="267267" name="Rectangle 3">
            <a:extLst>
              <a:ext uri="{FF2B5EF4-FFF2-40B4-BE49-F238E27FC236}">
                <a16:creationId xmlns:a16="http://schemas.microsoft.com/office/drawing/2014/main" id="{61CC00AC-18E9-4262-BC95-130BC71488D4}"/>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F6705A8-1B25-40F0-8F38-636B9888D988}"/>
              </a:ext>
            </a:extLst>
          </p:cNvPr>
          <p:cNvSpPr>
            <a:spLocks noGrp="1" noChangeArrowheads="1"/>
          </p:cNvSpPr>
          <p:nvPr>
            <p:ph type="sldNum" sz="quarter" idx="5"/>
          </p:nvPr>
        </p:nvSpPr>
        <p:spPr>
          <a:ln/>
        </p:spPr>
        <p:txBody>
          <a:bodyPr/>
          <a:lstStyle/>
          <a:p>
            <a:fld id="{7236EA47-7963-4A3C-905F-BA7EEF2043E2}" type="slidenum">
              <a:rPr lang="en-US" altLang="zh-CN"/>
              <a:pPr/>
              <a:t>61</a:t>
            </a:fld>
            <a:endParaRPr lang="en-US" altLang="zh-CN"/>
          </a:p>
        </p:txBody>
      </p:sp>
      <p:sp>
        <p:nvSpPr>
          <p:cNvPr id="271362" name="Rectangle 2">
            <a:extLst>
              <a:ext uri="{FF2B5EF4-FFF2-40B4-BE49-F238E27FC236}">
                <a16:creationId xmlns:a16="http://schemas.microsoft.com/office/drawing/2014/main" id="{2F5C55F0-7801-4BFC-9CCC-FE4D2AB8EB1D}"/>
              </a:ext>
            </a:extLst>
          </p:cNvPr>
          <p:cNvSpPr>
            <a:spLocks noRot="1" noChangeArrowheads="1" noTextEdit="1"/>
          </p:cNvSpPr>
          <p:nvPr>
            <p:ph type="sldImg"/>
          </p:nvPr>
        </p:nvSpPr>
        <p:spPr>
          <a:ln/>
        </p:spPr>
      </p:sp>
      <p:sp>
        <p:nvSpPr>
          <p:cNvPr id="271363" name="Rectangle 3">
            <a:extLst>
              <a:ext uri="{FF2B5EF4-FFF2-40B4-BE49-F238E27FC236}">
                <a16:creationId xmlns:a16="http://schemas.microsoft.com/office/drawing/2014/main" id="{2B6C5C94-87E7-412A-9316-D5A2DA7789CC}"/>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D389D94-FA45-4081-A275-831BDDA72F72}"/>
              </a:ext>
            </a:extLst>
          </p:cNvPr>
          <p:cNvSpPr>
            <a:spLocks noGrp="1" noChangeArrowheads="1"/>
          </p:cNvSpPr>
          <p:nvPr>
            <p:ph type="sldNum" sz="quarter" idx="5"/>
          </p:nvPr>
        </p:nvSpPr>
        <p:spPr>
          <a:ln/>
        </p:spPr>
        <p:txBody>
          <a:bodyPr/>
          <a:lstStyle/>
          <a:p>
            <a:fld id="{CD228EA2-FE4B-4379-B22E-7CEC37C60642}" type="slidenum">
              <a:rPr lang="en-US" altLang="zh-CN"/>
              <a:pPr/>
              <a:t>46</a:t>
            </a:fld>
            <a:endParaRPr lang="en-US" altLang="zh-CN"/>
          </a:p>
        </p:txBody>
      </p:sp>
      <p:sp>
        <p:nvSpPr>
          <p:cNvPr id="228354" name="Rectangle 2">
            <a:extLst>
              <a:ext uri="{FF2B5EF4-FFF2-40B4-BE49-F238E27FC236}">
                <a16:creationId xmlns:a16="http://schemas.microsoft.com/office/drawing/2014/main" id="{7942351E-045D-490E-B402-72EDFBD1596A}"/>
              </a:ext>
            </a:extLst>
          </p:cNvPr>
          <p:cNvSpPr>
            <a:spLocks noRot="1" noChangeArrowheads="1" noTextEdit="1"/>
          </p:cNvSpPr>
          <p:nvPr>
            <p:ph type="sldImg"/>
          </p:nvPr>
        </p:nvSpPr>
        <p:spPr>
          <a:ln/>
        </p:spPr>
      </p:sp>
      <p:sp>
        <p:nvSpPr>
          <p:cNvPr id="228355" name="Rectangle 3">
            <a:extLst>
              <a:ext uri="{FF2B5EF4-FFF2-40B4-BE49-F238E27FC236}">
                <a16:creationId xmlns:a16="http://schemas.microsoft.com/office/drawing/2014/main" id="{6167F843-0252-4845-B457-4BEF36055D9E}"/>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43F2242-A4E3-4090-8A0D-82F04D255FA7}"/>
              </a:ext>
            </a:extLst>
          </p:cNvPr>
          <p:cNvSpPr>
            <a:spLocks noGrp="1" noChangeArrowheads="1"/>
          </p:cNvSpPr>
          <p:nvPr>
            <p:ph type="sldNum" sz="quarter" idx="5"/>
          </p:nvPr>
        </p:nvSpPr>
        <p:spPr>
          <a:ln/>
        </p:spPr>
        <p:txBody>
          <a:bodyPr/>
          <a:lstStyle/>
          <a:p>
            <a:fld id="{6E9CC6E3-8558-49DB-BF35-08C642E4973D}" type="slidenum">
              <a:rPr lang="en-US" altLang="zh-CN"/>
              <a:pPr/>
              <a:t>47</a:t>
            </a:fld>
            <a:endParaRPr lang="en-US" altLang="zh-CN"/>
          </a:p>
        </p:txBody>
      </p:sp>
      <p:sp>
        <p:nvSpPr>
          <p:cNvPr id="230402" name="Rectangle 2">
            <a:extLst>
              <a:ext uri="{FF2B5EF4-FFF2-40B4-BE49-F238E27FC236}">
                <a16:creationId xmlns:a16="http://schemas.microsoft.com/office/drawing/2014/main" id="{5D0495FF-CE8B-4078-B661-49CA282F01E7}"/>
              </a:ext>
            </a:extLst>
          </p:cNvPr>
          <p:cNvSpPr>
            <a:spLocks noRot="1" noChangeArrowheads="1" noTextEdit="1"/>
          </p:cNvSpPr>
          <p:nvPr>
            <p:ph type="sldImg"/>
          </p:nvPr>
        </p:nvSpPr>
        <p:spPr>
          <a:ln/>
        </p:spPr>
      </p:sp>
      <p:sp>
        <p:nvSpPr>
          <p:cNvPr id="230403" name="Rectangle 3">
            <a:extLst>
              <a:ext uri="{FF2B5EF4-FFF2-40B4-BE49-F238E27FC236}">
                <a16:creationId xmlns:a16="http://schemas.microsoft.com/office/drawing/2014/main" id="{3CF859CA-B5E3-4A95-ABD9-C9B05CFBD0BD}"/>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A691A92-4E3B-45CC-89F3-4A519ABDD4A0}"/>
              </a:ext>
            </a:extLst>
          </p:cNvPr>
          <p:cNvSpPr>
            <a:spLocks noGrp="1" noChangeArrowheads="1"/>
          </p:cNvSpPr>
          <p:nvPr>
            <p:ph type="sldNum" sz="quarter" idx="5"/>
          </p:nvPr>
        </p:nvSpPr>
        <p:spPr>
          <a:ln/>
        </p:spPr>
        <p:txBody>
          <a:bodyPr/>
          <a:lstStyle/>
          <a:p>
            <a:fld id="{0A41D788-0485-4F6B-AC2D-7FFB430EB3B3}" type="slidenum">
              <a:rPr lang="en-US" altLang="zh-CN"/>
              <a:pPr/>
              <a:t>48</a:t>
            </a:fld>
            <a:endParaRPr lang="en-US" altLang="zh-CN"/>
          </a:p>
        </p:txBody>
      </p:sp>
      <p:sp>
        <p:nvSpPr>
          <p:cNvPr id="234498" name="Rectangle 2">
            <a:extLst>
              <a:ext uri="{FF2B5EF4-FFF2-40B4-BE49-F238E27FC236}">
                <a16:creationId xmlns:a16="http://schemas.microsoft.com/office/drawing/2014/main" id="{6E81E62B-868E-40A9-AB03-6FC0D33EC412}"/>
              </a:ext>
            </a:extLst>
          </p:cNvPr>
          <p:cNvSpPr>
            <a:spLocks noRot="1" noChangeArrowheads="1" noTextEdit="1"/>
          </p:cNvSpPr>
          <p:nvPr>
            <p:ph type="sldImg"/>
          </p:nvPr>
        </p:nvSpPr>
        <p:spPr>
          <a:ln/>
        </p:spPr>
      </p:sp>
      <p:sp>
        <p:nvSpPr>
          <p:cNvPr id="234499" name="Rectangle 3">
            <a:extLst>
              <a:ext uri="{FF2B5EF4-FFF2-40B4-BE49-F238E27FC236}">
                <a16:creationId xmlns:a16="http://schemas.microsoft.com/office/drawing/2014/main" id="{76FCD6CA-3192-4906-BAAB-602B5AD06421}"/>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496D2E0-0494-43B0-8E44-818852B72144}"/>
              </a:ext>
            </a:extLst>
          </p:cNvPr>
          <p:cNvSpPr>
            <a:spLocks noGrp="1" noChangeArrowheads="1"/>
          </p:cNvSpPr>
          <p:nvPr>
            <p:ph type="sldNum" sz="quarter" idx="5"/>
          </p:nvPr>
        </p:nvSpPr>
        <p:spPr>
          <a:ln/>
        </p:spPr>
        <p:txBody>
          <a:bodyPr/>
          <a:lstStyle/>
          <a:p>
            <a:fld id="{2139DD15-DD1B-4FC3-B956-B8CAC561646B}" type="slidenum">
              <a:rPr lang="en-US" altLang="zh-CN"/>
              <a:pPr/>
              <a:t>49</a:t>
            </a:fld>
            <a:endParaRPr lang="en-US" altLang="zh-CN"/>
          </a:p>
        </p:txBody>
      </p:sp>
      <p:sp>
        <p:nvSpPr>
          <p:cNvPr id="236546" name="Rectangle 2">
            <a:extLst>
              <a:ext uri="{FF2B5EF4-FFF2-40B4-BE49-F238E27FC236}">
                <a16:creationId xmlns:a16="http://schemas.microsoft.com/office/drawing/2014/main" id="{BC965C05-A455-4A2E-93E2-A735C4A6BBB6}"/>
              </a:ext>
            </a:extLst>
          </p:cNvPr>
          <p:cNvSpPr>
            <a:spLocks noRot="1" noChangeArrowheads="1" noTextEdit="1"/>
          </p:cNvSpPr>
          <p:nvPr>
            <p:ph type="sldImg"/>
          </p:nvPr>
        </p:nvSpPr>
        <p:spPr>
          <a:ln/>
        </p:spPr>
      </p:sp>
      <p:sp>
        <p:nvSpPr>
          <p:cNvPr id="236547" name="Rectangle 3">
            <a:extLst>
              <a:ext uri="{FF2B5EF4-FFF2-40B4-BE49-F238E27FC236}">
                <a16:creationId xmlns:a16="http://schemas.microsoft.com/office/drawing/2014/main" id="{101BF66C-8C83-4FC3-8D92-81916E17FB57}"/>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9725DD9-D0FD-4382-A184-131F478272BA}"/>
              </a:ext>
            </a:extLst>
          </p:cNvPr>
          <p:cNvSpPr>
            <a:spLocks noGrp="1" noChangeArrowheads="1"/>
          </p:cNvSpPr>
          <p:nvPr>
            <p:ph type="sldNum" sz="quarter" idx="5"/>
          </p:nvPr>
        </p:nvSpPr>
        <p:spPr>
          <a:ln/>
        </p:spPr>
        <p:txBody>
          <a:bodyPr/>
          <a:lstStyle/>
          <a:p>
            <a:fld id="{2144F1F0-0537-45E4-85DC-3D5F25A8F434}" type="slidenum">
              <a:rPr lang="en-US" altLang="zh-CN"/>
              <a:pPr/>
              <a:t>50</a:t>
            </a:fld>
            <a:endParaRPr lang="en-US" altLang="zh-CN"/>
          </a:p>
        </p:txBody>
      </p:sp>
      <p:sp>
        <p:nvSpPr>
          <p:cNvPr id="238594" name="Rectangle 2">
            <a:extLst>
              <a:ext uri="{FF2B5EF4-FFF2-40B4-BE49-F238E27FC236}">
                <a16:creationId xmlns:a16="http://schemas.microsoft.com/office/drawing/2014/main" id="{190E190B-260C-4F9F-B3DE-E06E92C274C4}"/>
              </a:ext>
            </a:extLst>
          </p:cNvPr>
          <p:cNvSpPr>
            <a:spLocks noRot="1" noChangeArrowheads="1" noTextEdit="1"/>
          </p:cNvSpPr>
          <p:nvPr>
            <p:ph type="sldImg"/>
          </p:nvPr>
        </p:nvSpPr>
        <p:spPr>
          <a:ln/>
        </p:spPr>
      </p:sp>
      <p:sp>
        <p:nvSpPr>
          <p:cNvPr id="238595" name="Rectangle 3">
            <a:extLst>
              <a:ext uri="{FF2B5EF4-FFF2-40B4-BE49-F238E27FC236}">
                <a16:creationId xmlns:a16="http://schemas.microsoft.com/office/drawing/2014/main" id="{E461338C-0C64-4C47-8B5C-415AD57DA101}"/>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9D808E1-BAA7-4A75-AA82-A8D496796887}"/>
              </a:ext>
            </a:extLst>
          </p:cNvPr>
          <p:cNvSpPr>
            <a:spLocks noGrp="1" noChangeArrowheads="1"/>
          </p:cNvSpPr>
          <p:nvPr>
            <p:ph type="sldNum" sz="quarter" idx="5"/>
          </p:nvPr>
        </p:nvSpPr>
        <p:spPr>
          <a:ln/>
        </p:spPr>
        <p:txBody>
          <a:bodyPr/>
          <a:lstStyle/>
          <a:p>
            <a:fld id="{8D9E6965-93AA-489C-85CB-57A76747C3A6}" type="slidenum">
              <a:rPr lang="en-US" altLang="zh-CN"/>
              <a:pPr/>
              <a:t>51</a:t>
            </a:fld>
            <a:endParaRPr lang="en-US" altLang="zh-CN"/>
          </a:p>
        </p:txBody>
      </p:sp>
      <p:sp>
        <p:nvSpPr>
          <p:cNvPr id="246786" name="Rectangle 2">
            <a:extLst>
              <a:ext uri="{FF2B5EF4-FFF2-40B4-BE49-F238E27FC236}">
                <a16:creationId xmlns:a16="http://schemas.microsoft.com/office/drawing/2014/main" id="{4861D15A-6CCA-4738-8368-4FC603EA57E5}"/>
              </a:ext>
            </a:extLst>
          </p:cNvPr>
          <p:cNvSpPr>
            <a:spLocks noRot="1" noChangeArrowheads="1" noTextEdit="1"/>
          </p:cNvSpPr>
          <p:nvPr>
            <p:ph type="sldImg"/>
          </p:nvPr>
        </p:nvSpPr>
        <p:spPr>
          <a:ln/>
        </p:spPr>
      </p:sp>
      <p:sp>
        <p:nvSpPr>
          <p:cNvPr id="246787" name="Rectangle 3">
            <a:extLst>
              <a:ext uri="{FF2B5EF4-FFF2-40B4-BE49-F238E27FC236}">
                <a16:creationId xmlns:a16="http://schemas.microsoft.com/office/drawing/2014/main" id="{70B343BE-84B9-486B-9592-3CE10F2E681D}"/>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77C0C32-E752-4D48-8E31-7AFEDD0B5776}"/>
              </a:ext>
            </a:extLst>
          </p:cNvPr>
          <p:cNvSpPr>
            <a:spLocks noGrp="1" noChangeArrowheads="1"/>
          </p:cNvSpPr>
          <p:nvPr>
            <p:ph type="sldNum" sz="quarter" idx="5"/>
          </p:nvPr>
        </p:nvSpPr>
        <p:spPr>
          <a:ln/>
        </p:spPr>
        <p:txBody>
          <a:bodyPr/>
          <a:lstStyle/>
          <a:p>
            <a:fld id="{E06D4469-8E6F-4850-8BDA-E31AEA4DE5B7}" type="slidenum">
              <a:rPr lang="en-US" altLang="zh-CN"/>
              <a:pPr/>
              <a:t>52</a:t>
            </a:fld>
            <a:endParaRPr lang="en-US" altLang="zh-CN"/>
          </a:p>
        </p:txBody>
      </p:sp>
      <p:sp>
        <p:nvSpPr>
          <p:cNvPr id="248834" name="Rectangle 2">
            <a:extLst>
              <a:ext uri="{FF2B5EF4-FFF2-40B4-BE49-F238E27FC236}">
                <a16:creationId xmlns:a16="http://schemas.microsoft.com/office/drawing/2014/main" id="{6B573339-5A33-4B8A-878E-B0ED93D54BD8}"/>
              </a:ext>
            </a:extLst>
          </p:cNvPr>
          <p:cNvSpPr>
            <a:spLocks noRot="1" noChangeArrowheads="1" noTextEdit="1"/>
          </p:cNvSpPr>
          <p:nvPr>
            <p:ph type="sldImg"/>
          </p:nvPr>
        </p:nvSpPr>
        <p:spPr>
          <a:ln/>
        </p:spPr>
      </p:sp>
      <p:sp>
        <p:nvSpPr>
          <p:cNvPr id="248835" name="Rectangle 3">
            <a:extLst>
              <a:ext uri="{FF2B5EF4-FFF2-40B4-BE49-F238E27FC236}">
                <a16:creationId xmlns:a16="http://schemas.microsoft.com/office/drawing/2014/main" id="{3BB1F0DB-E96B-4B98-BBBC-4072061BBABB}"/>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09FBD80-7934-4282-AFE0-FD0BBDF1B645}"/>
              </a:ext>
            </a:extLst>
          </p:cNvPr>
          <p:cNvSpPr>
            <a:spLocks noGrp="1" noChangeArrowheads="1"/>
          </p:cNvSpPr>
          <p:nvPr>
            <p:ph type="sldNum" sz="quarter" idx="5"/>
          </p:nvPr>
        </p:nvSpPr>
        <p:spPr>
          <a:ln/>
        </p:spPr>
        <p:txBody>
          <a:bodyPr/>
          <a:lstStyle/>
          <a:p>
            <a:fld id="{C9DA1CE5-709F-44C3-AADE-52BAABEAADCF}" type="slidenum">
              <a:rPr lang="en-US" altLang="zh-CN"/>
              <a:pPr/>
              <a:t>53</a:t>
            </a:fld>
            <a:endParaRPr lang="en-US" altLang="zh-CN"/>
          </a:p>
        </p:txBody>
      </p:sp>
      <p:sp>
        <p:nvSpPr>
          <p:cNvPr id="250882" name="Rectangle 2">
            <a:extLst>
              <a:ext uri="{FF2B5EF4-FFF2-40B4-BE49-F238E27FC236}">
                <a16:creationId xmlns:a16="http://schemas.microsoft.com/office/drawing/2014/main" id="{77E8AA7B-BD88-465B-8BCE-7C0D02771967}"/>
              </a:ext>
            </a:extLst>
          </p:cNvPr>
          <p:cNvSpPr>
            <a:spLocks noRot="1" noChangeArrowheads="1" noTextEdit="1"/>
          </p:cNvSpPr>
          <p:nvPr>
            <p:ph type="sldImg"/>
          </p:nvPr>
        </p:nvSpPr>
        <p:spPr>
          <a:ln/>
        </p:spPr>
      </p:sp>
      <p:sp>
        <p:nvSpPr>
          <p:cNvPr id="250883" name="Rectangle 3">
            <a:extLst>
              <a:ext uri="{FF2B5EF4-FFF2-40B4-BE49-F238E27FC236}">
                <a16:creationId xmlns:a16="http://schemas.microsoft.com/office/drawing/2014/main" id="{7F7B965D-33A9-4728-B557-A683BA773DEE}"/>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1E0D2A6C-7F46-4EFE-BFCF-44E37B730135}"/>
              </a:ext>
            </a:extLst>
          </p:cNvPr>
          <p:cNvSpPr>
            <a:spLocks noChangeArrowheads="1"/>
          </p:cNvSpPr>
          <p:nvPr/>
        </p:nvSpPr>
        <p:spPr bwMode="hidden">
          <a:xfrm>
            <a:off x="228600" y="3200400"/>
            <a:ext cx="8763000" cy="1341438"/>
          </a:xfrm>
          <a:prstGeom prst="rect">
            <a:avLst/>
          </a:prstGeom>
          <a:gradFill rotWithShape="0">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aseline="0">
              <a:ea typeface="宋体" panose="02010600030101010101" pitchFamily="2" charset="-122"/>
            </a:endParaRPr>
          </a:p>
        </p:txBody>
      </p:sp>
      <p:pic>
        <p:nvPicPr>
          <p:cNvPr id="4099" name="Picture 3" descr="ANABNR2">
            <a:extLst>
              <a:ext uri="{FF2B5EF4-FFF2-40B4-BE49-F238E27FC236}">
                <a16:creationId xmlns:a16="http://schemas.microsoft.com/office/drawing/2014/main" id="{44BCC042-8ACD-4A3A-AA69-2A24D963D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00" t="-1314" r="-2" b="-36961"/>
          <a:stretch>
            <a:fillRect/>
          </a:stretch>
        </p:blipFill>
        <p:spPr bwMode="auto">
          <a:xfrm>
            <a:off x="533400" y="3200400"/>
            <a:ext cx="8458200" cy="1158875"/>
          </a:xfrm>
          <a:prstGeom prst="rect">
            <a:avLst/>
          </a:prstGeom>
          <a:noFill/>
          <a:extLst>
            <a:ext uri="{909E8E84-426E-40DD-AFC4-6F175D3DCCD1}">
              <a14:hiddenFill xmlns:a14="http://schemas.microsoft.com/office/drawing/2010/main">
                <a:solidFill>
                  <a:srgbClr val="FFFFFF"/>
                </a:solidFill>
              </a14:hiddenFill>
            </a:ext>
          </a:extLst>
        </p:spPr>
      </p:pic>
      <p:sp>
        <p:nvSpPr>
          <p:cNvPr id="4100" name="Rectangle 4">
            <a:extLst>
              <a:ext uri="{FF2B5EF4-FFF2-40B4-BE49-F238E27FC236}">
                <a16:creationId xmlns:a16="http://schemas.microsoft.com/office/drawing/2014/main" id="{8A445F94-80BA-4886-A349-98C88B45B323}"/>
              </a:ext>
            </a:extLst>
          </p:cNvPr>
          <p:cNvSpPr>
            <a:spLocks noChangeArrowheads="1"/>
          </p:cNvSpPr>
          <p:nvPr/>
        </p:nvSpPr>
        <p:spPr bwMode="hidden">
          <a:xfrm>
            <a:off x="795338" y="2895600"/>
            <a:ext cx="304800" cy="990600"/>
          </a:xfrm>
          <a:prstGeom prst="rect">
            <a:avLst/>
          </a:prstGeom>
          <a:solidFill>
            <a:schemeClr val="accent2">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aseline="0">
              <a:ea typeface="宋体" panose="02010600030101010101" pitchFamily="2" charset="-122"/>
            </a:endParaRPr>
          </a:p>
        </p:txBody>
      </p:sp>
      <p:sp>
        <p:nvSpPr>
          <p:cNvPr id="4101" name="Rectangle 5">
            <a:extLst>
              <a:ext uri="{FF2B5EF4-FFF2-40B4-BE49-F238E27FC236}">
                <a16:creationId xmlns:a16="http://schemas.microsoft.com/office/drawing/2014/main" id="{26201F0F-9ED2-4C9C-80F0-5EDAFB6136CE}"/>
              </a:ext>
            </a:extLst>
          </p:cNvPr>
          <p:cNvSpPr>
            <a:spLocks noGrp="1" noChangeArrowheads="1"/>
          </p:cNvSpPr>
          <p:nvPr>
            <p:ph type="ctrTitle"/>
          </p:nvPr>
        </p:nvSpPr>
        <p:spPr>
          <a:xfrm>
            <a:off x="1143000" y="1981200"/>
            <a:ext cx="7772400" cy="1143000"/>
          </a:xfrm>
        </p:spPr>
        <p:txBody>
          <a:bodyPr/>
          <a:lstStyle>
            <a:lvl1pPr>
              <a:defRPr/>
            </a:lvl1pPr>
          </a:lstStyle>
          <a:p>
            <a:pPr lvl="0"/>
            <a:r>
              <a:rPr lang="zh-CN" altLang="en-US" noProof="0"/>
              <a:t>单击此处编辑母版标题样式</a:t>
            </a:r>
          </a:p>
        </p:txBody>
      </p:sp>
      <p:sp>
        <p:nvSpPr>
          <p:cNvPr id="4102" name="Rectangle 6">
            <a:extLst>
              <a:ext uri="{FF2B5EF4-FFF2-40B4-BE49-F238E27FC236}">
                <a16:creationId xmlns:a16="http://schemas.microsoft.com/office/drawing/2014/main" id="{2383FCFB-2E95-4961-8B81-C519FBC887DD}"/>
              </a:ext>
            </a:extLst>
          </p:cNvPr>
          <p:cNvSpPr>
            <a:spLocks noGrp="1" noChangeArrowheads="1"/>
          </p:cNvSpPr>
          <p:nvPr>
            <p:ph type="subTitle" idx="1"/>
          </p:nvPr>
        </p:nvSpPr>
        <p:spPr>
          <a:xfrm>
            <a:off x="2038350" y="4351338"/>
            <a:ext cx="6400800" cy="1371600"/>
          </a:xfrm>
        </p:spPr>
        <p:txBody>
          <a:bodyPr/>
          <a:lstStyle>
            <a:lvl1pPr marL="0" indent="0">
              <a:buFont typeface="Wingdings" panose="05000000000000000000" pitchFamily="2" charset="2"/>
              <a:buNone/>
              <a:defRPr/>
            </a:lvl1pPr>
          </a:lstStyle>
          <a:p>
            <a:pPr lvl="0"/>
            <a:r>
              <a:rPr lang="zh-CN" altLang="en-US" noProof="0"/>
              <a:t>单击此处编辑母版副标题样式</a:t>
            </a:r>
          </a:p>
        </p:txBody>
      </p:sp>
      <p:sp>
        <p:nvSpPr>
          <p:cNvPr id="4103" name="Rectangle 7">
            <a:extLst>
              <a:ext uri="{FF2B5EF4-FFF2-40B4-BE49-F238E27FC236}">
                <a16:creationId xmlns:a16="http://schemas.microsoft.com/office/drawing/2014/main" id="{F8E6E8C4-2FE7-4AB4-AA88-1A9824C2E58E}"/>
              </a:ext>
            </a:extLst>
          </p:cNvPr>
          <p:cNvSpPr>
            <a:spLocks noGrp="1" noChangeArrowheads="1"/>
          </p:cNvSpPr>
          <p:nvPr>
            <p:ph type="dt" sz="half" idx="2"/>
          </p:nvPr>
        </p:nvSpPr>
        <p:spPr>
          <a:xfrm>
            <a:off x="685800" y="6324600"/>
            <a:ext cx="1905000" cy="457200"/>
          </a:xfrm>
        </p:spPr>
        <p:txBody>
          <a:bodyPr/>
          <a:lstStyle>
            <a:lvl1pPr>
              <a:defRPr/>
            </a:lvl1pPr>
          </a:lstStyle>
          <a:p>
            <a:endParaRPr lang="en-US" altLang="zh-CN"/>
          </a:p>
        </p:txBody>
      </p:sp>
      <p:sp>
        <p:nvSpPr>
          <p:cNvPr id="4104" name="Rectangle 8">
            <a:extLst>
              <a:ext uri="{FF2B5EF4-FFF2-40B4-BE49-F238E27FC236}">
                <a16:creationId xmlns:a16="http://schemas.microsoft.com/office/drawing/2014/main" id="{98846DF3-AEA7-4BA8-9EF0-A0F802D0295F}"/>
              </a:ext>
            </a:extLst>
          </p:cNvPr>
          <p:cNvSpPr>
            <a:spLocks noGrp="1" noChangeArrowheads="1"/>
          </p:cNvSpPr>
          <p:nvPr>
            <p:ph type="ftr" sz="quarter" idx="3"/>
          </p:nvPr>
        </p:nvSpPr>
        <p:spPr>
          <a:xfrm>
            <a:off x="3124200" y="6324600"/>
            <a:ext cx="2895600" cy="457200"/>
          </a:xfrm>
        </p:spPr>
        <p:txBody>
          <a:bodyPr/>
          <a:lstStyle>
            <a:lvl1pPr>
              <a:defRPr/>
            </a:lvl1pPr>
          </a:lstStyle>
          <a:p>
            <a:endParaRPr lang="en-US" altLang="zh-CN"/>
          </a:p>
        </p:txBody>
      </p:sp>
      <p:sp>
        <p:nvSpPr>
          <p:cNvPr id="4105" name="Rectangle 9">
            <a:extLst>
              <a:ext uri="{FF2B5EF4-FFF2-40B4-BE49-F238E27FC236}">
                <a16:creationId xmlns:a16="http://schemas.microsoft.com/office/drawing/2014/main" id="{DA12E6E7-1014-45DA-83CF-E82479FC2970}"/>
              </a:ext>
            </a:extLst>
          </p:cNvPr>
          <p:cNvSpPr>
            <a:spLocks noGrp="1" noChangeArrowheads="1"/>
          </p:cNvSpPr>
          <p:nvPr>
            <p:ph type="sldNum" sz="quarter" idx="4"/>
          </p:nvPr>
        </p:nvSpPr>
        <p:spPr>
          <a:xfrm>
            <a:off x="6553200" y="6324600"/>
            <a:ext cx="1905000" cy="457200"/>
          </a:xfrm>
        </p:spPr>
        <p:txBody>
          <a:bodyPr/>
          <a:lstStyle>
            <a:lvl1pPr>
              <a:defRPr sz="1400"/>
            </a:lvl1pPr>
          </a:lstStyle>
          <a:p>
            <a:fld id="{4C50DA84-EC48-492F-9353-3952E78C92E7}"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AA25F-350D-4877-B2DB-A6181A52970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A4D98E9-6999-412F-B1F1-9995F77845E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3ECA855-32E8-4A7C-8554-B3021FEBA73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2962AFD-8B70-4D4D-8E11-B9980C4211C0}"/>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FFC64D9-A8C8-4EAB-9CD5-EA4973BAE12E}"/>
              </a:ext>
            </a:extLst>
          </p:cNvPr>
          <p:cNvSpPr>
            <a:spLocks noGrp="1"/>
          </p:cNvSpPr>
          <p:nvPr>
            <p:ph type="sldNum" sz="quarter" idx="12"/>
          </p:nvPr>
        </p:nvSpPr>
        <p:spPr/>
        <p:txBody>
          <a:bodyPr/>
          <a:lstStyle>
            <a:lvl1pPr>
              <a:defRPr/>
            </a:lvl1pPr>
          </a:lstStyle>
          <a:p>
            <a:fld id="{5A4BB960-0381-41C8-A5CA-E359C0F3EDE2}" type="slidenum">
              <a:rPr lang="en-US" altLang="zh-CN"/>
              <a:pPr/>
              <a:t>‹#›</a:t>
            </a:fld>
            <a:endParaRPr lang="en-US" altLang="zh-CN" sz="1400"/>
          </a:p>
        </p:txBody>
      </p:sp>
    </p:spTree>
    <p:extLst>
      <p:ext uri="{BB962C8B-B14F-4D97-AF65-F5344CB8AC3E}">
        <p14:creationId xmlns:p14="http://schemas.microsoft.com/office/powerpoint/2010/main" val="1076948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6FF440-C4FF-4732-B1E1-1C40DAD1E890}"/>
              </a:ext>
            </a:extLst>
          </p:cNvPr>
          <p:cNvSpPr>
            <a:spLocks noGrp="1"/>
          </p:cNvSpPr>
          <p:nvPr>
            <p:ph type="title" orient="vert"/>
          </p:nvPr>
        </p:nvSpPr>
        <p:spPr>
          <a:xfrm>
            <a:off x="6896100" y="838200"/>
            <a:ext cx="1943100" cy="537845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F95D3E-CEFF-47F6-8F83-8932F7F8C06F}"/>
              </a:ext>
            </a:extLst>
          </p:cNvPr>
          <p:cNvSpPr>
            <a:spLocks noGrp="1"/>
          </p:cNvSpPr>
          <p:nvPr>
            <p:ph type="body" orient="vert" idx="1"/>
          </p:nvPr>
        </p:nvSpPr>
        <p:spPr>
          <a:xfrm>
            <a:off x="1066800" y="838200"/>
            <a:ext cx="5676900" cy="5378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1AC5ED3-C4FD-412F-9837-53C3AF864BB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9720953F-5244-4CB1-951A-4D6C6943731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9F2BC08-2CEC-4EB1-956C-896039EEBA2C}"/>
              </a:ext>
            </a:extLst>
          </p:cNvPr>
          <p:cNvSpPr>
            <a:spLocks noGrp="1"/>
          </p:cNvSpPr>
          <p:nvPr>
            <p:ph type="sldNum" sz="quarter" idx="12"/>
          </p:nvPr>
        </p:nvSpPr>
        <p:spPr/>
        <p:txBody>
          <a:bodyPr/>
          <a:lstStyle>
            <a:lvl1pPr>
              <a:defRPr/>
            </a:lvl1pPr>
          </a:lstStyle>
          <a:p>
            <a:fld id="{AEA7C860-B670-4CA0-BF61-BB6B42063A60}" type="slidenum">
              <a:rPr lang="en-US" altLang="zh-CN"/>
              <a:pPr/>
              <a:t>‹#›</a:t>
            </a:fld>
            <a:endParaRPr lang="en-US" altLang="zh-CN" sz="1400"/>
          </a:p>
        </p:txBody>
      </p:sp>
    </p:spTree>
    <p:extLst>
      <p:ext uri="{BB962C8B-B14F-4D97-AF65-F5344CB8AC3E}">
        <p14:creationId xmlns:p14="http://schemas.microsoft.com/office/powerpoint/2010/main" val="153413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391781-09D2-4618-A891-B5B267FFEC2D}"/>
              </a:ext>
            </a:extLst>
          </p:cNvPr>
          <p:cNvSpPr>
            <a:spLocks noGrp="1"/>
          </p:cNvSpPr>
          <p:nvPr>
            <p:ph type="title"/>
          </p:nvPr>
        </p:nvSpPr>
        <p:spPr>
          <a:xfrm>
            <a:off x="1066800" y="838200"/>
            <a:ext cx="7772400" cy="1143000"/>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8DC3E2B-5154-48C2-8D00-E194CD5EDD90}"/>
              </a:ext>
            </a:extLst>
          </p:cNvPr>
          <p:cNvSpPr>
            <a:spLocks noGrp="1"/>
          </p:cNvSpPr>
          <p:nvPr>
            <p:ph type="body" sz="half" idx="1"/>
          </p:nvPr>
        </p:nvSpPr>
        <p:spPr>
          <a:xfrm>
            <a:off x="1066800" y="210185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532F35E-378B-4C79-B6A1-07DEE16868A4}"/>
              </a:ext>
            </a:extLst>
          </p:cNvPr>
          <p:cNvSpPr>
            <a:spLocks noGrp="1"/>
          </p:cNvSpPr>
          <p:nvPr>
            <p:ph sz="half" idx="2"/>
          </p:nvPr>
        </p:nvSpPr>
        <p:spPr>
          <a:xfrm>
            <a:off x="5029200" y="210185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EEE4D9D-71C4-4CC7-903E-857045924DBA}"/>
              </a:ext>
            </a:extLst>
          </p:cNvPr>
          <p:cNvSpPr>
            <a:spLocks noGrp="1"/>
          </p:cNvSpPr>
          <p:nvPr>
            <p:ph type="dt" sz="half" idx="10"/>
          </p:nvPr>
        </p:nvSpPr>
        <p:spPr>
          <a:xfrm>
            <a:off x="1066800" y="6413500"/>
            <a:ext cx="1905000" cy="457200"/>
          </a:xfrm>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7A9E7629-56E5-4CD4-A0A2-0945393C1638}"/>
              </a:ext>
            </a:extLst>
          </p:cNvPr>
          <p:cNvSpPr>
            <a:spLocks noGrp="1"/>
          </p:cNvSpPr>
          <p:nvPr>
            <p:ph type="ftr" sz="quarter" idx="11"/>
          </p:nvPr>
        </p:nvSpPr>
        <p:spPr>
          <a:xfrm>
            <a:off x="3429000" y="6413500"/>
            <a:ext cx="2895600" cy="457200"/>
          </a:xfrm>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E1591922-29FC-4C65-AA5F-509D9748EC92}"/>
              </a:ext>
            </a:extLst>
          </p:cNvPr>
          <p:cNvSpPr>
            <a:spLocks noGrp="1"/>
          </p:cNvSpPr>
          <p:nvPr>
            <p:ph type="sldNum" sz="quarter" idx="12"/>
          </p:nvPr>
        </p:nvSpPr>
        <p:spPr>
          <a:xfrm>
            <a:off x="8229600" y="6413500"/>
            <a:ext cx="914400" cy="457200"/>
          </a:xfrm>
        </p:spPr>
        <p:txBody>
          <a:bodyPr/>
          <a:lstStyle>
            <a:lvl1pPr>
              <a:defRPr/>
            </a:lvl1pPr>
          </a:lstStyle>
          <a:p>
            <a:fld id="{1162B08F-A694-4E61-8EFA-7792B7E5FFF4}" type="slidenum">
              <a:rPr lang="en-US" altLang="zh-CN"/>
              <a:pPr/>
              <a:t>‹#›</a:t>
            </a:fld>
            <a:endParaRPr lang="en-US" altLang="zh-CN" sz="1400"/>
          </a:p>
        </p:txBody>
      </p:sp>
    </p:spTree>
    <p:extLst>
      <p:ext uri="{BB962C8B-B14F-4D97-AF65-F5344CB8AC3E}">
        <p14:creationId xmlns:p14="http://schemas.microsoft.com/office/powerpoint/2010/main" val="986879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945D2D-A8E9-489C-8FE9-BF79AC13AE29}"/>
              </a:ext>
            </a:extLst>
          </p:cNvPr>
          <p:cNvSpPr>
            <a:spLocks noGrp="1"/>
          </p:cNvSpPr>
          <p:nvPr>
            <p:ph type="title"/>
          </p:nvPr>
        </p:nvSpPr>
        <p:spPr>
          <a:xfrm>
            <a:off x="1066800" y="838200"/>
            <a:ext cx="7772400" cy="1143000"/>
          </a:xfrm>
        </p:spPr>
        <p:txBody>
          <a:bodyPr/>
          <a:lstStyle/>
          <a:p>
            <a:r>
              <a:rPr lang="zh-CN" altLang="en-US"/>
              <a:t>单击此处编辑母版标题样式</a:t>
            </a:r>
          </a:p>
        </p:txBody>
      </p:sp>
      <p:sp>
        <p:nvSpPr>
          <p:cNvPr id="3" name="表格占位符 2">
            <a:extLst>
              <a:ext uri="{FF2B5EF4-FFF2-40B4-BE49-F238E27FC236}">
                <a16:creationId xmlns:a16="http://schemas.microsoft.com/office/drawing/2014/main" id="{750FD463-4C53-4D44-B9BA-A5FA47E18CD8}"/>
              </a:ext>
            </a:extLst>
          </p:cNvPr>
          <p:cNvSpPr>
            <a:spLocks noGrp="1"/>
          </p:cNvSpPr>
          <p:nvPr>
            <p:ph type="tbl" idx="1"/>
          </p:nvPr>
        </p:nvSpPr>
        <p:spPr>
          <a:xfrm>
            <a:off x="1066800" y="2101850"/>
            <a:ext cx="7772400" cy="4114800"/>
          </a:xfrm>
        </p:spPr>
        <p:txBody>
          <a:bodyPr/>
          <a:lstStyle/>
          <a:p>
            <a:endParaRPr lang="zh-CN" altLang="en-US"/>
          </a:p>
        </p:txBody>
      </p:sp>
      <p:sp>
        <p:nvSpPr>
          <p:cNvPr id="4" name="日期占位符 3">
            <a:extLst>
              <a:ext uri="{FF2B5EF4-FFF2-40B4-BE49-F238E27FC236}">
                <a16:creationId xmlns:a16="http://schemas.microsoft.com/office/drawing/2014/main" id="{A03B29AE-D348-4432-AF76-3E12F4290148}"/>
              </a:ext>
            </a:extLst>
          </p:cNvPr>
          <p:cNvSpPr>
            <a:spLocks noGrp="1"/>
          </p:cNvSpPr>
          <p:nvPr>
            <p:ph type="dt" sz="half" idx="10"/>
          </p:nvPr>
        </p:nvSpPr>
        <p:spPr>
          <a:xfrm>
            <a:off x="1066800" y="6413500"/>
            <a:ext cx="1905000" cy="457200"/>
          </a:xfrm>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66584CD4-01D4-4E4E-B180-7913AB9690B9}"/>
              </a:ext>
            </a:extLst>
          </p:cNvPr>
          <p:cNvSpPr>
            <a:spLocks noGrp="1"/>
          </p:cNvSpPr>
          <p:nvPr>
            <p:ph type="ftr" sz="quarter" idx="11"/>
          </p:nvPr>
        </p:nvSpPr>
        <p:spPr>
          <a:xfrm>
            <a:off x="3429000" y="6413500"/>
            <a:ext cx="2895600" cy="457200"/>
          </a:xfrm>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55CDE8B-757E-4A80-9C1E-351AE12A5E62}"/>
              </a:ext>
            </a:extLst>
          </p:cNvPr>
          <p:cNvSpPr>
            <a:spLocks noGrp="1"/>
          </p:cNvSpPr>
          <p:nvPr>
            <p:ph type="sldNum" sz="quarter" idx="12"/>
          </p:nvPr>
        </p:nvSpPr>
        <p:spPr>
          <a:xfrm>
            <a:off x="8229600" y="6413500"/>
            <a:ext cx="914400" cy="457200"/>
          </a:xfrm>
        </p:spPr>
        <p:txBody>
          <a:bodyPr/>
          <a:lstStyle>
            <a:lvl1pPr>
              <a:defRPr/>
            </a:lvl1pPr>
          </a:lstStyle>
          <a:p>
            <a:fld id="{B836EBCA-C5A5-473A-937A-03402AFEABF7}" type="slidenum">
              <a:rPr lang="en-US" altLang="zh-CN"/>
              <a:pPr/>
              <a:t>‹#›</a:t>
            </a:fld>
            <a:endParaRPr lang="en-US" altLang="zh-CN" sz="1400"/>
          </a:p>
        </p:txBody>
      </p:sp>
    </p:spTree>
    <p:extLst>
      <p:ext uri="{BB962C8B-B14F-4D97-AF65-F5344CB8AC3E}">
        <p14:creationId xmlns:p14="http://schemas.microsoft.com/office/powerpoint/2010/main" val="1458559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B789B5-71A6-4E6C-A716-BE23E9D3B0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6E8BACC-92E4-4200-8A78-73EBE57768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97264FF-A3A9-4922-A4ED-33D176532005}"/>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4ED153A9-ACB6-4384-A391-9B266696640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6DFE7E24-5328-4136-99B9-083C9F58800C}"/>
              </a:ext>
            </a:extLst>
          </p:cNvPr>
          <p:cNvSpPr>
            <a:spLocks noGrp="1"/>
          </p:cNvSpPr>
          <p:nvPr>
            <p:ph type="sldNum" sz="quarter" idx="12"/>
          </p:nvPr>
        </p:nvSpPr>
        <p:spPr/>
        <p:txBody>
          <a:bodyPr/>
          <a:lstStyle>
            <a:lvl1pPr>
              <a:defRPr/>
            </a:lvl1pPr>
          </a:lstStyle>
          <a:p>
            <a:fld id="{979D9369-F208-44B6-A54C-B9DFD1AA110B}" type="slidenum">
              <a:rPr lang="en-US" altLang="zh-CN"/>
              <a:pPr/>
              <a:t>‹#›</a:t>
            </a:fld>
            <a:endParaRPr lang="en-US" altLang="zh-CN" sz="1400"/>
          </a:p>
        </p:txBody>
      </p:sp>
    </p:spTree>
    <p:extLst>
      <p:ext uri="{BB962C8B-B14F-4D97-AF65-F5344CB8AC3E}">
        <p14:creationId xmlns:p14="http://schemas.microsoft.com/office/powerpoint/2010/main" val="361913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4B12A5-ABAA-4856-824B-66D71B1B2334}"/>
              </a:ext>
            </a:extLst>
          </p:cNvPr>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CBF5035-1497-497B-8203-94944FDC7C57}"/>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7ABE4D1-EA3C-4CEA-A65F-C8F0F2FEE54E}"/>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C15A3C1-C3D2-4339-9A82-A8DE73B921BF}"/>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3E0208D8-5833-4A59-B661-951DD41BAF25}"/>
              </a:ext>
            </a:extLst>
          </p:cNvPr>
          <p:cNvSpPr>
            <a:spLocks noGrp="1"/>
          </p:cNvSpPr>
          <p:nvPr>
            <p:ph type="sldNum" sz="quarter" idx="12"/>
          </p:nvPr>
        </p:nvSpPr>
        <p:spPr/>
        <p:txBody>
          <a:bodyPr/>
          <a:lstStyle>
            <a:lvl1pPr>
              <a:defRPr/>
            </a:lvl1pPr>
          </a:lstStyle>
          <a:p>
            <a:fld id="{97C12981-A688-41DB-AF97-D6B72CE6AEDA}" type="slidenum">
              <a:rPr lang="en-US" altLang="zh-CN"/>
              <a:pPr/>
              <a:t>‹#›</a:t>
            </a:fld>
            <a:endParaRPr lang="en-US" altLang="zh-CN" sz="1400"/>
          </a:p>
        </p:txBody>
      </p:sp>
    </p:spTree>
    <p:extLst>
      <p:ext uri="{BB962C8B-B14F-4D97-AF65-F5344CB8AC3E}">
        <p14:creationId xmlns:p14="http://schemas.microsoft.com/office/powerpoint/2010/main" val="437691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F4A871-BA4C-418C-B4ED-E5EBFEEFED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3B18C5F-32DA-406F-910F-8C1E0645E142}"/>
              </a:ext>
            </a:extLst>
          </p:cNvPr>
          <p:cNvSpPr>
            <a:spLocks noGrp="1"/>
          </p:cNvSpPr>
          <p:nvPr>
            <p:ph sz="half" idx="1"/>
          </p:nvPr>
        </p:nvSpPr>
        <p:spPr>
          <a:xfrm>
            <a:off x="1066800" y="210185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194A3C3-A3EB-40EC-A72D-993E5587DFE7}"/>
              </a:ext>
            </a:extLst>
          </p:cNvPr>
          <p:cNvSpPr>
            <a:spLocks noGrp="1"/>
          </p:cNvSpPr>
          <p:nvPr>
            <p:ph sz="half" idx="2"/>
          </p:nvPr>
        </p:nvSpPr>
        <p:spPr>
          <a:xfrm>
            <a:off x="5029200" y="210185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61C4EA9-1883-48E6-A9CC-D5A9B9FA5C52}"/>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F936199B-CADC-413F-8403-B037FA2CDB5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A9F91E8-7DBB-41D0-B7FF-626CC66CB28C}"/>
              </a:ext>
            </a:extLst>
          </p:cNvPr>
          <p:cNvSpPr>
            <a:spLocks noGrp="1"/>
          </p:cNvSpPr>
          <p:nvPr>
            <p:ph type="sldNum" sz="quarter" idx="12"/>
          </p:nvPr>
        </p:nvSpPr>
        <p:spPr/>
        <p:txBody>
          <a:bodyPr/>
          <a:lstStyle>
            <a:lvl1pPr>
              <a:defRPr/>
            </a:lvl1pPr>
          </a:lstStyle>
          <a:p>
            <a:fld id="{D4DCDBE3-A510-46F3-BC68-4CCDA27342D0}" type="slidenum">
              <a:rPr lang="en-US" altLang="zh-CN"/>
              <a:pPr/>
              <a:t>‹#›</a:t>
            </a:fld>
            <a:endParaRPr lang="en-US" altLang="zh-CN" sz="1400"/>
          </a:p>
        </p:txBody>
      </p:sp>
    </p:spTree>
    <p:extLst>
      <p:ext uri="{BB962C8B-B14F-4D97-AF65-F5344CB8AC3E}">
        <p14:creationId xmlns:p14="http://schemas.microsoft.com/office/powerpoint/2010/main" val="594502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4D3C42-2104-4BA3-AC30-8821C4F1438B}"/>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AA495E5-16AB-4B7A-A57A-3AE7ED033D6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7D38C8E-786A-411F-9C5D-D803FF0AB6A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222495D-5267-4157-94C6-54691954D54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355C2DE-EAA9-4720-B4C7-F6999DB2989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687DF72-8751-4ACD-9781-D16E41D4986F}"/>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6BC13B99-FEE0-44F0-9B57-909D905277FF}"/>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2FFBD123-ED20-4D52-96B4-990778E4033B}"/>
              </a:ext>
            </a:extLst>
          </p:cNvPr>
          <p:cNvSpPr>
            <a:spLocks noGrp="1"/>
          </p:cNvSpPr>
          <p:nvPr>
            <p:ph type="sldNum" sz="quarter" idx="12"/>
          </p:nvPr>
        </p:nvSpPr>
        <p:spPr/>
        <p:txBody>
          <a:bodyPr/>
          <a:lstStyle>
            <a:lvl1pPr>
              <a:defRPr/>
            </a:lvl1pPr>
          </a:lstStyle>
          <a:p>
            <a:fld id="{ECCA8040-EEBE-4717-A46A-0920EAA1F4D2}" type="slidenum">
              <a:rPr lang="en-US" altLang="zh-CN"/>
              <a:pPr/>
              <a:t>‹#›</a:t>
            </a:fld>
            <a:endParaRPr lang="en-US" altLang="zh-CN" sz="1400"/>
          </a:p>
        </p:txBody>
      </p:sp>
    </p:spTree>
    <p:extLst>
      <p:ext uri="{BB962C8B-B14F-4D97-AF65-F5344CB8AC3E}">
        <p14:creationId xmlns:p14="http://schemas.microsoft.com/office/powerpoint/2010/main" val="2571049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5B05A-2EC8-4A5A-9A42-2CDA15FB52A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E18311A-832B-445F-85E1-AA74F8275017}"/>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E3D726F1-A364-45E0-8928-AD45021AB83F}"/>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C0EF34F1-05C3-4236-AB0C-FB1CA1A785CD}"/>
              </a:ext>
            </a:extLst>
          </p:cNvPr>
          <p:cNvSpPr>
            <a:spLocks noGrp="1"/>
          </p:cNvSpPr>
          <p:nvPr>
            <p:ph type="sldNum" sz="quarter" idx="12"/>
          </p:nvPr>
        </p:nvSpPr>
        <p:spPr/>
        <p:txBody>
          <a:bodyPr/>
          <a:lstStyle>
            <a:lvl1pPr>
              <a:defRPr/>
            </a:lvl1pPr>
          </a:lstStyle>
          <a:p>
            <a:fld id="{0D4F4ACC-519C-46DD-BDFD-D9E7AD1C5600}" type="slidenum">
              <a:rPr lang="en-US" altLang="zh-CN"/>
              <a:pPr/>
              <a:t>‹#›</a:t>
            </a:fld>
            <a:endParaRPr lang="en-US" altLang="zh-CN" sz="1400"/>
          </a:p>
        </p:txBody>
      </p:sp>
    </p:spTree>
    <p:extLst>
      <p:ext uri="{BB962C8B-B14F-4D97-AF65-F5344CB8AC3E}">
        <p14:creationId xmlns:p14="http://schemas.microsoft.com/office/powerpoint/2010/main" val="423505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EB0CD1-08F5-41F3-8393-2BD010C37D74}"/>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03807B91-F9C0-465B-A52B-A960181D396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853C55C8-F607-4D6B-B65A-94459359E16D}"/>
              </a:ext>
            </a:extLst>
          </p:cNvPr>
          <p:cNvSpPr>
            <a:spLocks noGrp="1"/>
          </p:cNvSpPr>
          <p:nvPr>
            <p:ph type="sldNum" sz="quarter" idx="12"/>
          </p:nvPr>
        </p:nvSpPr>
        <p:spPr/>
        <p:txBody>
          <a:bodyPr/>
          <a:lstStyle>
            <a:lvl1pPr>
              <a:defRPr/>
            </a:lvl1pPr>
          </a:lstStyle>
          <a:p>
            <a:fld id="{18860B22-17C1-480E-8B14-6F312D85FCEC}" type="slidenum">
              <a:rPr lang="en-US" altLang="zh-CN"/>
              <a:pPr/>
              <a:t>‹#›</a:t>
            </a:fld>
            <a:endParaRPr lang="en-US" altLang="zh-CN" sz="1400"/>
          </a:p>
        </p:txBody>
      </p:sp>
    </p:spTree>
    <p:extLst>
      <p:ext uri="{BB962C8B-B14F-4D97-AF65-F5344CB8AC3E}">
        <p14:creationId xmlns:p14="http://schemas.microsoft.com/office/powerpoint/2010/main" val="2177894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2D81A-2942-4ACA-AE55-653B782434A8}"/>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054E579-1542-46BC-AD28-7C46F8B0181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BDE5C09-6BF9-4E9B-AA4A-F62C87230F1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4023B2-A331-4F93-AF70-27519F1D883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AA3708F-BDAB-454B-88DF-2F3E4BE2E4B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2741EA7-4D34-43B7-830F-455860474EAC}"/>
              </a:ext>
            </a:extLst>
          </p:cNvPr>
          <p:cNvSpPr>
            <a:spLocks noGrp="1"/>
          </p:cNvSpPr>
          <p:nvPr>
            <p:ph type="sldNum" sz="quarter" idx="12"/>
          </p:nvPr>
        </p:nvSpPr>
        <p:spPr/>
        <p:txBody>
          <a:bodyPr/>
          <a:lstStyle>
            <a:lvl1pPr>
              <a:defRPr/>
            </a:lvl1pPr>
          </a:lstStyle>
          <a:p>
            <a:fld id="{E2D06335-180E-43C2-ABEF-176ACE40E209}" type="slidenum">
              <a:rPr lang="en-US" altLang="zh-CN"/>
              <a:pPr/>
              <a:t>‹#›</a:t>
            </a:fld>
            <a:endParaRPr lang="en-US" altLang="zh-CN" sz="1400"/>
          </a:p>
        </p:txBody>
      </p:sp>
    </p:spTree>
    <p:extLst>
      <p:ext uri="{BB962C8B-B14F-4D97-AF65-F5344CB8AC3E}">
        <p14:creationId xmlns:p14="http://schemas.microsoft.com/office/powerpoint/2010/main" val="4205081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EB23E7-3EF6-4DC6-8B83-4A6C33246283}"/>
              </a:ext>
            </a:extLst>
          </p:cNvPr>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2858BBA-D67F-4B2D-8AC3-E6EE209E2F7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B5FF216-3526-4AE5-A164-1717E541EF2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C7F8139-7E72-4C96-BD73-1C488A13D4FC}"/>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30B311DC-EB26-4FD6-9E6A-4BDBDDAF540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02BA786-EADE-497E-880E-B2BF45D04E38}"/>
              </a:ext>
            </a:extLst>
          </p:cNvPr>
          <p:cNvSpPr>
            <a:spLocks noGrp="1"/>
          </p:cNvSpPr>
          <p:nvPr>
            <p:ph type="sldNum" sz="quarter" idx="12"/>
          </p:nvPr>
        </p:nvSpPr>
        <p:spPr/>
        <p:txBody>
          <a:bodyPr/>
          <a:lstStyle>
            <a:lvl1pPr>
              <a:defRPr/>
            </a:lvl1pPr>
          </a:lstStyle>
          <a:p>
            <a:fld id="{0A49B503-0991-4195-BE49-71B43D1E1398}" type="slidenum">
              <a:rPr lang="en-US" altLang="zh-CN"/>
              <a:pPr/>
              <a:t>‹#›</a:t>
            </a:fld>
            <a:endParaRPr lang="en-US" altLang="zh-CN" sz="1400"/>
          </a:p>
        </p:txBody>
      </p:sp>
    </p:spTree>
    <p:extLst>
      <p:ext uri="{BB962C8B-B14F-4D97-AF65-F5344CB8AC3E}">
        <p14:creationId xmlns:p14="http://schemas.microsoft.com/office/powerpoint/2010/main" val="360075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579268F8-76B0-4915-8244-ADBF1ABBE232}"/>
              </a:ext>
            </a:extLst>
          </p:cNvPr>
          <p:cNvSpPr>
            <a:spLocks noChangeArrowheads="1"/>
          </p:cNvSpPr>
          <p:nvPr/>
        </p:nvSpPr>
        <p:spPr bwMode="hidden">
          <a:xfrm>
            <a:off x="152400" y="0"/>
            <a:ext cx="1447800" cy="685800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aseline="0">
              <a:ea typeface="宋体" panose="02010600030101010101" pitchFamily="2" charset="-122"/>
            </a:endParaRPr>
          </a:p>
        </p:txBody>
      </p:sp>
      <p:sp>
        <p:nvSpPr>
          <p:cNvPr id="3075" name="Rectangle 3">
            <a:extLst>
              <a:ext uri="{FF2B5EF4-FFF2-40B4-BE49-F238E27FC236}">
                <a16:creationId xmlns:a16="http://schemas.microsoft.com/office/drawing/2014/main" id="{4964D2A0-7981-44C1-B0D7-52447A7A4B4C}"/>
              </a:ext>
            </a:extLst>
          </p:cNvPr>
          <p:cNvSpPr>
            <a:spLocks noChangeArrowheads="1"/>
          </p:cNvSpPr>
          <p:nvPr/>
        </p:nvSpPr>
        <p:spPr bwMode="hidden">
          <a:xfrm>
            <a:off x="1676400" y="0"/>
            <a:ext cx="7467600" cy="1219200"/>
          </a:xfrm>
          <a:prstGeom prst="rect">
            <a:avLst/>
          </a:prstGeom>
          <a:gradFill rotWithShape="0">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aseline="0">
              <a:ea typeface="宋体" panose="02010600030101010101" pitchFamily="2" charset="-122"/>
            </a:endParaRPr>
          </a:p>
        </p:txBody>
      </p:sp>
      <p:sp>
        <p:nvSpPr>
          <p:cNvPr id="3076" name="Rectangle 4" descr="Stationery">
            <a:extLst>
              <a:ext uri="{FF2B5EF4-FFF2-40B4-BE49-F238E27FC236}">
                <a16:creationId xmlns:a16="http://schemas.microsoft.com/office/drawing/2014/main" id="{90ABF3A2-FDCD-422B-834A-7A5D7A5EB4D3}"/>
              </a:ext>
            </a:extLst>
          </p:cNvPr>
          <p:cNvSpPr>
            <a:spLocks noChangeArrowheads="1"/>
          </p:cNvSpPr>
          <p:nvPr/>
        </p:nvSpPr>
        <p:spPr bwMode="auto">
          <a:xfrm>
            <a:off x="457200" y="0"/>
            <a:ext cx="1219200" cy="762000"/>
          </a:xfrm>
          <a:prstGeom prst="rect">
            <a:avLst/>
          </a:prstGeom>
          <a:blipFill dpi="0" rotWithShape="0">
            <a:blip r:embed="rId15"/>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aseline="0">
              <a:ea typeface="宋体" panose="02010600030101010101" pitchFamily="2" charset="-122"/>
            </a:endParaRPr>
          </a:p>
        </p:txBody>
      </p:sp>
      <p:sp>
        <p:nvSpPr>
          <p:cNvPr id="3077" name="Rectangle 5" descr="Stationery">
            <a:extLst>
              <a:ext uri="{FF2B5EF4-FFF2-40B4-BE49-F238E27FC236}">
                <a16:creationId xmlns:a16="http://schemas.microsoft.com/office/drawing/2014/main" id="{65AF080F-7BD1-4E64-B784-CBE578E05B10}"/>
              </a:ext>
            </a:extLst>
          </p:cNvPr>
          <p:cNvSpPr>
            <a:spLocks noChangeArrowheads="1"/>
          </p:cNvSpPr>
          <p:nvPr/>
        </p:nvSpPr>
        <p:spPr bwMode="auto">
          <a:xfrm>
            <a:off x="0" y="0"/>
            <a:ext cx="457200" cy="6858000"/>
          </a:xfrm>
          <a:prstGeom prst="rect">
            <a:avLst/>
          </a:prstGeom>
          <a:blipFill dpi="0" rotWithShape="0">
            <a:blip r:embed="rId15"/>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aseline="0">
              <a:ea typeface="宋体" panose="02010600030101010101" pitchFamily="2" charset="-122"/>
            </a:endParaRPr>
          </a:p>
        </p:txBody>
      </p:sp>
      <p:sp>
        <p:nvSpPr>
          <p:cNvPr id="3078" name="Rectangle 6">
            <a:extLst>
              <a:ext uri="{FF2B5EF4-FFF2-40B4-BE49-F238E27FC236}">
                <a16:creationId xmlns:a16="http://schemas.microsoft.com/office/drawing/2014/main" id="{2605879B-C615-4F09-B7E4-C90D43EBBD5C}"/>
              </a:ext>
            </a:extLst>
          </p:cNvPr>
          <p:cNvSpPr>
            <a:spLocks noGrp="1" noChangeArrowheads="1"/>
          </p:cNvSpPr>
          <p:nvPr>
            <p:ph type="title"/>
          </p:nvPr>
        </p:nvSpPr>
        <p:spPr bwMode="auto">
          <a:xfrm>
            <a:off x="1066800" y="838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3079" name="Rectangle 7">
            <a:extLst>
              <a:ext uri="{FF2B5EF4-FFF2-40B4-BE49-F238E27FC236}">
                <a16:creationId xmlns:a16="http://schemas.microsoft.com/office/drawing/2014/main" id="{6881FDA2-EC2D-41EF-AABA-0E910CB1D383}"/>
              </a:ext>
            </a:extLst>
          </p:cNvPr>
          <p:cNvSpPr>
            <a:spLocks noGrp="1" noChangeArrowheads="1"/>
          </p:cNvSpPr>
          <p:nvPr>
            <p:ph type="dt" sz="half" idx="2"/>
          </p:nvPr>
        </p:nvSpPr>
        <p:spPr bwMode="auto">
          <a:xfrm>
            <a:off x="1066800" y="64135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baseline="0">
                <a:solidFill>
                  <a:schemeClr val="tx2"/>
                </a:solidFill>
                <a:ea typeface="+mn-ea"/>
              </a:defRPr>
            </a:lvl1pPr>
          </a:lstStyle>
          <a:p>
            <a:endParaRPr lang="en-US" altLang="zh-CN"/>
          </a:p>
        </p:txBody>
      </p:sp>
      <p:sp>
        <p:nvSpPr>
          <p:cNvPr id="3080" name="Rectangle 8">
            <a:extLst>
              <a:ext uri="{FF2B5EF4-FFF2-40B4-BE49-F238E27FC236}">
                <a16:creationId xmlns:a16="http://schemas.microsoft.com/office/drawing/2014/main" id="{D0C30725-9BFE-4F01-BA67-A49DDCBB8980}"/>
              </a:ext>
            </a:extLst>
          </p:cNvPr>
          <p:cNvSpPr>
            <a:spLocks noGrp="1" noChangeArrowheads="1"/>
          </p:cNvSpPr>
          <p:nvPr>
            <p:ph type="ftr" sz="quarter" idx="3"/>
          </p:nvPr>
        </p:nvSpPr>
        <p:spPr bwMode="auto">
          <a:xfrm>
            <a:off x="3429000" y="64135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kumimoji="0" sz="1400" baseline="0">
                <a:solidFill>
                  <a:schemeClr val="tx2"/>
                </a:solidFill>
                <a:ea typeface="+mn-ea"/>
              </a:defRPr>
            </a:lvl1pPr>
          </a:lstStyle>
          <a:p>
            <a:endParaRPr lang="en-US" altLang="zh-CN"/>
          </a:p>
        </p:txBody>
      </p:sp>
      <p:pic>
        <p:nvPicPr>
          <p:cNvPr id="3081" name="Picture 9" descr="anabnr2">
            <a:extLst>
              <a:ext uri="{FF2B5EF4-FFF2-40B4-BE49-F238E27FC236}">
                <a16:creationId xmlns:a16="http://schemas.microsoft.com/office/drawing/2014/main" id="{64528C3A-3644-4B2B-8C19-076111A617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28725" y="0"/>
            <a:ext cx="7915275" cy="754063"/>
          </a:xfrm>
          <a:prstGeom prst="rect">
            <a:avLst/>
          </a:prstGeom>
          <a:noFill/>
          <a:extLst>
            <a:ext uri="{909E8E84-426E-40DD-AFC4-6F175D3DCCD1}">
              <a14:hiddenFill xmlns:a14="http://schemas.microsoft.com/office/drawing/2010/main">
                <a:solidFill>
                  <a:srgbClr val="FFFFFF"/>
                </a:solidFill>
              </a14:hiddenFill>
            </a:ext>
          </a:extLst>
        </p:spPr>
      </p:pic>
      <p:sp>
        <p:nvSpPr>
          <p:cNvPr id="3082" name="Rectangle 10">
            <a:extLst>
              <a:ext uri="{FF2B5EF4-FFF2-40B4-BE49-F238E27FC236}">
                <a16:creationId xmlns:a16="http://schemas.microsoft.com/office/drawing/2014/main" id="{C840EB3E-F1E2-467A-9F6D-ED7698B16245}"/>
              </a:ext>
            </a:extLst>
          </p:cNvPr>
          <p:cNvSpPr>
            <a:spLocks noChangeArrowheads="1"/>
          </p:cNvSpPr>
          <p:nvPr/>
        </p:nvSpPr>
        <p:spPr bwMode="auto">
          <a:xfrm>
            <a:off x="304800" y="457200"/>
            <a:ext cx="2514600" cy="304800"/>
          </a:xfrm>
          <a:prstGeom prst="rect">
            <a:avLst/>
          </a:prstGeom>
          <a:solidFill>
            <a:schemeClr val="accent2">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aseline="0">
              <a:ea typeface="宋体" panose="02010600030101010101" pitchFamily="2" charset="-122"/>
            </a:endParaRPr>
          </a:p>
        </p:txBody>
      </p:sp>
      <p:sp>
        <p:nvSpPr>
          <p:cNvPr id="3083" name="Rectangle 11">
            <a:extLst>
              <a:ext uri="{FF2B5EF4-FFF2-40B4-BE49-F238E27FC236}">
                <a16:creationId xmlns:a16="http://schemas.microsoft.com/office/drawing/2014/main" id="{AC3B8969-1692-4217-9403-84C38A19466A}"/>
              </a:ext>
            </a:extLst>
          </p:cNvPr>
          <p:cNvSpPr>
            <a:spLocks noGrp="1" noChangeArrowheads="1"/>
          </p:cNvSpPr>
          <p:nvPr>
            <p:ph type="sldNum" sz="quarter" idx="4"/>
          </p:nvPr>
        </p:nvSpPr>
        <p:spPr bwMode="auto">
          <a:xfrm>
            <a:off x="8229600" y="64135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baseline="0">
                <a:solidFill>
                  <a:schemeClr val="tx2"/>
                </a:solidFill>
                <a:ea typeface="+mn-ea"/>
              </a:defRPr>
            </a:lvl1pPr>
          </a:lstStyle>
          <a:p>
            <a:fld id="{0FDDD35E-8D68-485A-B187-9DD0369E0508}" type="slidenum">
              <a:rPr lang="en-US" altLang="zh-CN"/>
              <a:pPr/>
              <a:t>‹#›</a:t>
            </a:fld>
            <a:endParaRPr lang="en-US" altLang="zh-CN" sz="1400"/>
          </a:p>
        </p:txBody>
      </p:sp>
      <p:sp>
        <p:nvSpPr>
          <p:cNvPr id="3084" name="Rectangle 12">
            <a:extLst>
              <a:ext uri="{FF2B5EF4-FFF2-40B4-BE49-F238E27FC236}">
                <a16:creationId xmlns:a16="http://schemas.microsoft.com/office/drawing/2014/main" id="{C63776E4-F387-477D-BFE8-18B6E319FCE9}"/>
              </a:ext>
            </a:extLst>
          </p:cNvPr>
          <p:cNvSpPr>
            <a:spLocks noGrp="1" noChangeArrowheads="1"/>
          </p:cNvSpPr>
          <p:nvPr>
            <p:ph type="body" idx="1"/>
          </p:nvPr>
        </p:nvSpPr>
        <p:spPr bwMode="auto">
          <a:xfrm>
            <a:off x="1066800" y="210185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5" name="Text Box 13">
            <a:extLst>
              <a:ext uri="{FF2B5EF4-FFF2-40B4-BE49-F238E27FC236}">
                <a16:creationId xmlns:a16="http://schemas.microsoft.com/office/drawing/2014/main" id="{07BC8848-FD74-42BA-80D3-E903B3431096}"/>
              </a:ext>
            </a:extLst>
          </p:cNvPr>
          <p:cNvSpPr txBox="1">
            <a:spLocks noChangeArrowheads="1"/>
          </p:cNvSpPr>
          <p:nvPr/>
        </p:nvSpPr>
        <p:spPr bwMode="auto">
          <a:xfrm>
            <a:off x="0" y="333375"/>
            <a:ext cx="2484438"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pPr>
            <a:r>
              <a:rPr lang="zh-CN" altLang="en-US" sz="4400" b="1">
                <a:solidFill>
                  <a:srgbClr val="FF0000"/>
                </a:solidFill>
                <a:effectLst>
                  <a:outerShdw blurRad="38100" dist="38100" dir="2700000" algn="tl">
                    <a:srgbClr val="C0C0C0"/>
                  </a:outerShdw>
                </a:effectLst>
                <a:ea typeface="楷体_GB2312" pitchFamily="49" charset="-122"/>
              </a:rPr>
              <a:t>现代物理概论</a:t>
            </a:r>
            <a:endParaRPr lang="zh-CN" altLang="en-US" b="1">
              <a:effectLst>
                <a:outerShdw blurRad="38100" dist="38100" dir="2700000" algn="tl">
                  <a:srgbClr val="C0C0C0"/>
                </a:outerShdw>
              </a:effectLst>
              <a:ea typeface="宋体" panose="02010600030101010101" pitchFamily="2" charset="-122"/>
            </a:endParaRPr>
          </a:p>
        </p:txBody>
      </p:sp>
      <p:sp>
        <p:nvSpPr>
          <p:cNvPr id="3106" name="Text Box 34">
            <a:extLst>
              <a:ext uri="{FF2B5EF4-FFF2-40B4-BE49-F238E27FC236}">
                <a16:creationId xmlns:a16="http://schemas.microsoft.com/office/drawing/2014/main" id="{A00E35D8-E14A-4027-8868-65E9B227D211}"/>
              </a:ext>
            </a:extLst>
          </p:cNvPr>
          <p:cNvSpPr txBox="1">
            <a:spLocks noChangeArrowheads="1"/>
          </p:cNvSpPr>
          <p:nvPr/>
        </p:nvSpPr>
        <p:spPr bwMode="auto">
          <a:xfrm>
            <a:off x="5795963" y="260350"/>
            <a:ext cx="334803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1A03A1"/>
                </a:solidFill>
                <a:effectLst>
                  <a:outerShdw blurRad="38100" dist="38100" dir="2700000" algn="tl">
                    <a:srgbClr val="C0C0C0"/>
                  </a:outerShdw>
                </a:effectLst>
                <a:ea typeface="宋体" panose="02010600030101010101" pitchFamily="2" charset="-122"/>
              </a:rPr>
              <a:t>第一章    量子理论</a:t>
            </a:r>
            <a:r>
              <a:rPr lang="zh-CN" altLang="en-US" sz="2800" b="1">
                <a:solidFill>
                  <a:srgbClr val="1A03A1"/>
                </a:solidFill>
                <a:ea typeface="宋体" panose="02010600030101010101" pitchFamily="2" charset="-122"/>
              </a:rPr>
              <a:t>和粒子物理</a:t>
            </a:r>
            <a:endParaRPr lang="zh-CN" altLang="en-US" sz="2800" b="1">
              <a:solidFill>
                <a:srgbClr val="1A03A1"/>
              </a:solidFill>
              <a:effectLst>
                <a:outerShdw blurRad="38100" dist="38100" dir="2700000" algn="tl">
                  <a:srgbClr val="C0C0C0"/>
                </a:outerShdw>
              </a:effectLst>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xStyles>
    <p:titleStyle>
      <a:lvl1pPr algn="l" rtl="0" fontAlgn="base">
        <a:spcBef>
          <a:spcPct val="0"/>
        </a:spcBef>
        <a:spcAft>
          <a:spcPct val="0"/>
        </a:spcAft>
        <a:defRPr kumimoji="1" sz="4400" kern="1200">
          <a:solidFill>
            <a:schemeClr val="tx2"/>
          </a:solidFill>
          <a:latin typeface="+mj-lt"/>
          <a:ea typeface="+mj-ea"/>
          <a:cs typeface="+mj-cs"/>
        </a:defRPr>
      </a:lvl1pPr>
      <a:lvl2pPr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457200" indent="-457200" algn="l" rtl="0" fontAlgn="base">
        <a:spcBef>
          <a:spcPct val="20000"/>
        </a:spcBef>
        <a:spcAft>
          <a:spcPct val="0"/>
        </a:spcAft>
        <a:buClr>
          <a:srgbClr val="A50021"/>
        </a:buClr>
        <a:buSzPct val="75000"/>
        <a:buFont typeface="Wingdings" panose="05000000000000000000" pitchFamily="2" charset="2"/>
        <a:buChar char="n"/>
        <a:defRPr kumimoji="1" sz="3200" kern="1200">
          <a:solidFill>
            <a:schemeClr val="tx1"/>
          </a:solidFill>
          <a:latin typeface="+mn-lt"/>
          <a:ea typeface="+mn-ea"/>
          <a:cs typeface="+mn-cs"/>
        </a:defRPr>
      </a:lvl1pPr>
      <a:lvl2pPr marL="1027113" indent="-455613" algn="l" rtl="0" fontAlgn="base">
        <a:spcBef>
          <a:spcPct val="20000"/>
        </a:spcBef>
        <a:spcAft>
          <a:spcPct val="0"/>
        </a:spcAft>
        <a:buClr>
          <a:schemeClr val="accent2"/>
        </a:buClr>
        <a:buSzPct val="75000"/>
        <a:buFont typeface="Wingdings" panose="05000000000000000000" pitchFamily="2" charset="2"/>
        <a:buChar char="n"/>
        <a:defRPr kumimoji="1" sz="2800" kern="1200">
          <a:solidFill>
            <a:schemeClr val="tx1"/>
          </a:solidFill>
          <a:latin typeface="+mn-lt"/>
          <a:ea typeface="+mn-ea"/>
          <a:cs typeface="+mn-cs"/>
        </a:defRPr>
      </a:lvl2pPr>
      <a:lvl3pPr marL="1370013" indent="-228600" algn="l" rtl="0" fontAlgn="base">
        <a:spcBef>
          <a:spcPct val="20000"/>
        </a:spcBef>
        <a:spcAft>
          <a:spcPct val="0"/>
        </a:spcAft>
        <a:buClr>
          <a:srgbClr val="666699"/>
        </a:buClr>
        <a:buSzPct val="70000"/>
        <a:buFont typeface="Wingdings" panose="05000000000000000000" pitchFamily="2" charset="2"/>
        <a:buChar char="n"/>
        <a:defRPr kumimoji="1" sz="2400" kern="1200">
          <a:solidFill>
            <a:schemeClr val="tx1"/>
          </a:solidFill>
          <a:latin typeface="+mn-lt"/>
          <a:ea typeface="+mn-ea"/>
          <a:cs typeface="+mn-cs"/>
        </a:defRPr>
      </a:lvl3pPr>
      <a:lvl4pPr marL="1712913" indent="-228600" algn="l" rtl="0" fontAlgn="base">
        <a:spcBef>
          <a:spcPct val="20000"/>
        </a:spcBef>
        <a:spcAft>
          <a:spcPct val="0"/>
        </a:spcAft>
        <a:buSzPct val="60000"/>
        <a:buFont typeface="Wingdings" panose="05000000000000000000" pitchFamily="2" charset="2"/>
        <a:buChar char="n"/>
        <a:defRPr kumimoji="1"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55000"/>
        <a:buFont typeface="Wingdings" panose="05000000000000000000" pitchFamily="2" charset="2"/>
        <a:buChar char="n"/>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2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oleObject3.bin"/><Relationship Id="rId10" Type="http://schemas.openxmlformats.org/officeDocument/2006/relationships/image" Target="../media/image8.emf"/><Relationship Id="rId4" Type="http://schemas.openxmlformats.org/officeDocument/2006/relationships/image" Target="../media/image5.emf"/><Relationship Id="rId9"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audio" Target="../media/audio1.wav"/><Relationship Id="rId7"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6.bin"/><Relationship Id="rId4" Type="http://schemas.openxmlformats.org/officeDocument/2006/relationships/image" Target="../media/image11.jpeg"/></Relationships>
</file>

<file path=ppt/slides/_rels/slide2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21.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8.e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20.emf"/><Relationship Id="rId4" Type="http://schemas.openxmlformats.org/officeDocument/2006/relationships/image" Target="../media/image17.emf"/><Relationship Id="rId9" Type="http://schemas.openxmlformats.org/officeDocument/2006/relationships/oleObject" Target="../embeddings/oleObject11.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3.emf"/><Relationship Id="rId5" Type="http://schemas.openxmlformats.org/officeDocument/2006/relationships/oleObject" Target="../embeddings/oleObject14.bin"/><Relationship Id="rId10" Type="http://schemas.openxmlformats.org/officeDocument/2006/relationships/image" Target="../media/image25.emf"/><Relationship Id="rId4" Type="http://schemas.openxmlformats.org/officeDocument/2006/relationships/image" Target="../media/image22.emf"/><Relationship Id="rId9" Type="http://schemas.openxmlformats.org/officeDocument/2006/relationships/oleObject" Target="../embeddings/oleObject16.bin"/></Relationships>
</file>

<file path=ppt/slides/_rels/slide41.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oleObject" Target="../embeddings/oleObject22.bin"/><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30.emf"/><Relationship Id="rId2" Type="http://schemas.openxmlformats.org/officeDocument/2006/relationships/slideLayout" Target="../slideLayouts/slideLayout7.xml"/><Relationship Id="rId16" Type="http://schemas.openxmlformats.org/officeDocument/2006/relationships/image" Target="../media/image32.emf"/><Relationship Id="rId1" Type="http://schemas.openxmlformats.org/officeDocument/2006/relationships/vmlDrawing" Target="../drawings/vmlDrawing6.vml"/><Relationship Id="rId6" Type="http://schemas.openxmlformats.org/officeDocument/2006/relationships/image" Target="../media/image27.emf"/><Relationship Id="rId11" Type="http://schemas.openxmlformats.org/officeDocument/2006/relationships/oleObject" Target="../embeddings/oleObject21.bin"/><Relationship Id="rId5" Type="http://schemas.openxmlformats.org/officeDocument/2006/relationships/oleObject" Target="../embeddings/oleObject18.bin"/><Relationship Id="rId15" Type="http://schemas.openxmlformats.org/officeDocument/2006/relationships/oleObject" Target="../embeddings/oleObject23.bin"/><Relationship Id="rId10" Type="http://schemas.openxmlformats.org/officeDocument/2006/relationships/image" Target="../media/image29.emf"/><Relationship Id="rId4" Type="http://schemas.openxmlformats.org/officeDocument/2006/relationships/image" Target="../media/image26.emf"/><Relationship Id="rId9" Type="http://schemas.openxmlformats.org/officeDocument/2006/relationships/oleObject" Target="../embeddings/oleObject20.bin"/><Relationship Id="rId14" Type="http://schemas.openxmlformats.org/officeDocument/2006/relationships/image" Target="../media/image31.emf"/></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37.png"/><Relationship Id="rId4" Type="http://schemas.openxmlformats.org/officeDocument/2006/relationships/oleObject" Target="../embeddings/oleObject24.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45.wmf"/><Relationship Id="rId18" Type="http://schemas.openxmlformats.org/officeDocument/2006/relationships/oleObject" Target="../embeddings/oleObject32.bin"/><Relationship Id="rId26" Type="http://schemas.openxmlformats.org/officeDocument/2006/relationships/oleObject" Target="../embeddings/oleObject36.bin"/><Relationship Id="rId3" Type="http://schemas.openxmlformats.org/officeDocument/2006/relationships/notesSlide" Target="../notesSlides/notesSlide5.xml"/><Relationship Id="rId21" Type="http://schemas.openxmlformats.org/officeDocument/2006/relationships/image" Target="../media/image49.wmf"/><Relationship Id="rId7" Type="http://schemas.openxmlformats.org/officeDocument/2006/relationships/image" Target="../media/image42.wmf"/><Relationship Id="rId12" Type="http://schemas.openxmlformats.org/officeDocument/2006/relationships/oleObject" Target="../embeddings/oleObject29.bin"/><Relationship Id="rId17" Type="http://schemas.openxmlformats.org/officeDocument/2006/relationships/image" Target="../media/image47.wmf"/><Relationship Id="rId25" Type="http://schemas.openxmlformats.org/officeDocument/2006/relationships/image" Target="../media/image51.wmf"/><Relationship Id="rId2" Type="http://schemas.openxmlformats.org/officeDocument/2006/relationships/slideLayout" Target="../slideLayouts/slideLayout12.xml"/><Relationship Id="rId16" Type="http://schemas.openxmlformats.org/officeDocument/2006/relationships/oleObject" Target="../embeddings/oleObject31.bin"/><Relationship Id="rId20" Type="http://schemas.openxmlformats.org/officeDocument/2006/relationships/oleObject" Target="../embeddings/oleObject33.bin"/><Relationship Id="rId1" Type="http://schemas.openxmlformats.org/officeDocument/2006/relationships/vmlDrawing" Target="../drawings/vmlDrawing8.vml"/><Relationship Id="rId6" Type="http://schemas.openxmlformats.org/officeDocument/2006/relationships/oleObject" Target="../embeddings/oleObject26.bin"/><Relationship Id="rId11" Type="http://schemas.openxmlformats.org/officeDocument/2006/relationships/image" Target="../media/image44.wmf"/><Relationship Id="rId24" Type="http://schemas.openxmlformats.org/officeDocument/2006/relationships/oleObject" Target="../embeddings/oleObject35.bin"/><Relationship Id="rId5" Type="http://schemas.openxmlformats.org/officeDocument/2006/relationships/image" Target="../media/image41.wmf"/><Relationship Id="rId15" Type="http://schemas.openxmlformats.org/officeDocument/2006/relationships/image" Target="../media/image46.wmf"/><Relationship Id="rId23" Type="http://schemas.openxmlformats.org/officeDocument/2006/relationships/image" Target="../media/image50.wmf"/><Relationship Id="rId28" Type="http://schemas.openxmlformats.org/officeDocument/2006/relationships/image" Target="../media/image53.jpeg"/><Relationship Id="rId10" Type="http://schemas.openxmlformats.org/officeDocument/2006/relationships/oleObject" Target="../embeddings/oleObject28.bin"/><Relationship Id="rId19" Type="http://schemas.openxmlformats.org/officeDocument/2006/relationships/image" Target="../media/image48.wmf"/><Relationship Id="rId4" Type="http://schemas.openxmlformats.org/officeDocument/2006/relationships/oleObject" Target="../embeddings/oleObject25.bin"/><Relationship Id="rId9" Type="http://schemas.openxmlformats.org/officeDocument/2006/relationships/image" Target="../media/image43.wmf"/><Relationship Id="rId14" Type="http://schemas.openxmlformats.org/officeDocument/2006/relationships/oleObject" Target="../embeddings/oleObject30.bin"/><Relationship Id="rId22" Type="http://schemas.openxmlformats.org/officeDocument/2006/relationships/oleObject" Target="../embeddings/oleObject34.bin"/><Relationship Id="rId27" Type="http://schemas.openxmlformats.org/officeDocument/2006/relationships/image" Target="../media/image52.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54.png"/><Relationship Id="rId4" Type="http://schemas.openxmlformats.org/officeDocument/2006/relationships/oleObject" Target="../embeddings/oleObject37.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55.png"/><Relationship Id="rId4" Type="http://schemas.openxmlformats.org/officeDocument/2006/relationships/oleObject" Target="../embeddings/oleObject38.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56.png"/><Relationship Id="rId4" Type="http://schemas.openxmlformats.org/officeDocument/2006/relationships/oleObject" Target="../embeddings/oleObject39.bin"/></Relationships>
</file>

<file path=ppt/slides/_rels/slide5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vmlDrawing" Target="../drawings/vmlDrawing12.vml"/><Relationship Id="rId5" Type="http://schemas.openxmlformats.org/officeDocument/2006/relationships/image" Target="../media/image68.wmf"/><Relationship Id="rId4" Type="http://schemas.openxmlformats.org/officeDocument/2006/relationships/oleObject" Target="../embeddings/oleObject40.bin"/></Relationships>
</file>

<file path=ppt/slides/_rels/slide6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5117577E-5024-405D-8E63-35D27BF9D53B}"/>
              </a:ext>
            </a:extLst>
          </p:cNvPr>
          <p:cNvSpPr>
            <a:spLocks noGrp="1" noChangeArrowheads="1"/>
          </p:cNvSpPr>
          <p:nvPr>
            <p:ph type="title"/>
          </p:nvPr>
        </p:nvSpPr>
        <p:spPr>
          <a:xfrm>
            <a:off x="1042988" y="1052513"/>
            <a:ext cx="6121400" cy="503237"/>
          </a:xfrm>
        </p:spPr>
        <p:txBody>
          <a:bodyPr/>
          <a:lstStyle/>
          <a:p>
            <a:r>
              <a:rPr lang="zh-CN" altLang="en-US" sz="3600" b="1">
                <a:ea typeface="楷体_GB2312" pitchFamily="49" charset="-122"/>
              </a:rPr>
              <a:t>第二章   量子理论和粒子物理</a:t>
            </a:r>
          </a:p>
        </p:txBody>
      </p:sp>
      <p:sp>
        <p:nvSpPr>
          <p:cNvPr id="86019" name="Rectangle 3">
            <a:extLst>
              <a:ext uri="{FF2B5EF4-FFF2-40B4-BE49-F238E27FC236}">
                <a16:creationId xmlns:a16="http://schemas.microsoft.com/office/drawing/2014/main" id="{BA08C80F-9F7C-45BC-8E5C-8F7CB9008427}"/>
              </a:ext>
            </a:extLst>
          </p:cNvPr>
          <p:cNvSpPr>
            <a:spLocks noGrp="1" noChangeArrowheads="1"/>
          </p:cNvSpPr>
          <p:nvPr>
            <p:ph type="body" idx="1"/>
          </p:nvPr>
        </p:nvSpPr>
        <p:spPr/>
        <p:txBody>
          <a:bodyPr/>
          <a:lstStyle/>
          <a:p>
            <a:r>
              <a:rPr kumimoji="0" lang="en-US" altLang="zh-CN" b="1">
                <a:solidFill>
                  <a:srgbClr val="000066"/>
                </a:solidFill>
                <a:effectLst>
                  <a:outerShdw blurRad="38100" dist="38100" dir="2700000" algn="tl">
                    <a:srgbClr val="C0C0C0"/>
                  </a:outerShdw>
                </a:effectLst>
              </a:rPr>
              <a:t>§1  </a:t>
            </a:r>
            <a:r>
              <a:rPr kumimoji="0" lang="zh-CN" altLang="en-US" b="1">
                <a:solidFill>
                  <a:srgbClr val="000066"/>
                </a:solidFill>
                <a:effectLst>
                  <a:outerShdw blurRad="38100" dist="38100" dir="2700000" algn="tl">
                    <a:srgbClr val="C0C0C0"/>
                  </a:outerShdw>
                </a:effectLst>
              </a:rPr>
              <a:t>量子理论简介</a:t>
            </a:r>
          </a:p>
          <a:p>
            <a:r>
              <a:rPr lang="en-US" altLang="zh-CN" b="1">
                <a:solidFill>
                  <a:srgbClr val="000066"/>
                </a:solidFill>
                <a:effectLst>
                  <a:outerShdw blurRad="38100" dist="38100" dir="2700000" algn="tl">
                    <a:srgbClr val="C0C0C0"/>
                  </a:outerShdw>
                </a:effectLst>
              </a:rPr>
              <a:t>§2  </a:t>
            </a:r>
            <a:r>
              <a:rPr lang="zh-CN" altLang="en-US" b="1">
                <a:solidFill>
                  <a:srgbClr val="000066"/>
                </a:solidFill>
                <a:effectLst>
                  <a:outerShdw blurRad="38100" dist="38100" dir="2700000" algn="tl">
                    <a:srgbClr val="C0C0C0"/>
                  </a:outerShdw>
                </a:effectLst>
                <a:latin typeface="宋体" panose="02010600030101010101" pitchFamily="2" charset="-122"/>
              </a:rPr>
              <a:t>粒子和粒子的分类 四种相互作用</a:t>
            </a:r>
            <a:r>
              <a:rPr lang="zh-CN" altLang="en-US"/>
              <a:t> </a:t>
            </a:r>
          </a:p>
          <a:p>
            <a:r>
              <a:rPr lang="en-US" altLang="zh-CN" b="1">
                <a:solidFill>
                  <a:srgbClr val="000066"/>
                </a:solidFill>
                <a:effectLst>
                  <a:outerShdw blurRad="38100" dist="38100" dir="2700000" algn="tl">
                    <a:srgbClr val="C0C0C0"/>
                  </a:outerShdw>
                </a:effectLst>
              </a:rPr>
              <a:t>§3  </a:t>
            </a:r>
            <a:r>
              <a:rPr lang="zh-CN" altLang="en-US" b="1">
                <a:solidFill>
                  <a:srgbClr val="000066"/>
                </a:solidFill>
                <a:effectLst>
                  <a:outerShdw blurRad="38100" dist="38100" dir="2700000" algn="tl">
                    <a:srgbClr val="C0C0C0"/>
                  </a:outerShdw>
                </a:effectLst>
              </a:rPr>
              <a:t>守恒定律</a:t>
            </a:r>
          </a:p>
          <a:p>
            <a:r>
              <a:rPr kumimoji="0" lang="en-US" altLang="zh-CN" b="1">
                <a:solidFill>
                  <a:srgbClr val="000066"/>
                </a:solidFill>
                <a:effectLst>
                  <a:outerShdw blurRad="38100" dist="38100" dir="2700000" algn="tl">
                    <a:srgbClr val="C0C0C0"/>
                  </a:outerShdw>
                </a:effectLst>
              </a:rPr>
              <a:t>§4  </a:t>
            </a:r>
            <a:r>
              <a:rPr lang="zh-CN" altLang="en-US" b="1">
                <a:solidFill>
                  <a:srgbClr val="000066"/>
                </a:solidFill>
                <a:effectLst>
                  <a:outerShdw blurRad="38100" dist="38100" dir="2700000" algn="tl">
                    <a:srgbClr val="C0C0C0"/>
                  </a:outerShdw>
                </a:effectLst>
              </a:rPr>
              <a:t>粒子分类的八重法</a:t>
            </a:r>
            <a:r>
              <a:rPr lang="zh-CN" altLang="en-US"/>
              <a:t> </a:t>
            </a:r>
            <a:endParaRPr lang="zh-CN" altLang="en-US" b="1">
              <a:solidFill>
                <a:srgbClr val="000066"/>
              </a:solidFill>
              <a:effectLst>
                <a:outerShdw blurRad="38100" dist="38100" dir="2700000" algn="tl">
                  <a:srgbClr val="C0C0C0"/>
                </a:outerShdw>
              </a:effectLst>
            </a:endParaRPr>
          </a:p>
          <a:p>
            <a:r>
              <a:rPr lang="en-US" altLang="zh-CN" b="1">
                <a:solidFill>
                  <a:srgbClr val="000066"/>
                </a:solidFill>
                <a:effectLst>
                  <a:outerShdw blurRad="38100" dist="38100" dir="2700000" algn="tl">
                    <a:srgbClr val="C0C0C0"/>
                  </a:outerShdw>
                </a:effectLst>
              </a:rPr>
              <a:t>§5  </a:t>
            </a:r>
            <a:r>
              <a:rPr lang="zh-CN" altLang="en-US" b="1">
                <a:solidFill>
                  <a:srgbClr val="000066"/>
                </a:solidFill>
                <a:effectLst>
                  <a:outerShdw blurRad="38100" dist="38100" dir="2700000" algn="tl">
                    <a:srgbClr val="C0C0C0"/>
                  </a:outerShdw>
                </a:effectLst>
              </a:rPr>
              <a:t>强子结构的夸克模型</a:t>
            </a:r>
            <a:r>
              <a:rPr lang="zh-CN" altLang="en-US"/>
              <a:t> </a:t>
            </a:r>
          </a:p>
          <a:p>
            <a:r>
              <a:rPr lang="en-US" altLang="zh-CN" b="1">
                <a:solidFill>
                  <a:srgbClr val="000066"/>
                </a:solidFill>
                <a:effectLst>
                  <a:outerShdw blurRad="38100" dist="38100" dir="2700000" algn="tl">
                    <a:srgbClr val="C0C0C0"/>
                  </a:outerShdw>
                </a:effectLst>
              </a:rPr>
              <a:t>§6  </a:t>
            </a:r>
            <a:r>
              <a:rPr lang="zh-CN" altLang="en-US" b="1">
                <a:solidFill>
                  <a:srgbClr val="000066"/>
                </a:solidFill>
                <a:effectLst>
                  <a:outerShdw blurRad="38100" dist="38100" dir="2700000" algn="tl">
                    <a:srgbClr val="C0C0C0"/>
                  </a:outerShdw>
                </a:effectLst>
              </a:rPr>
              <a:t>粒子物理实验方法</a:t>
            </a:r>
            <a:endParaRPr kumimoji="0" lang="zh-CN" altLang="en-US" b="1">
              <a:solidFill>
                <a:srgbClr val="000066"/>
              </a:solidFill>
              <a:effectLst>
                <a:outerShdw blurRad="38100" dist="38100" dir="2700000" algn="tl">
                  <a:srgbClr val="C0C0C0"/>
                </a:outerShdw>
              </a:effectLst>
            </a:endParaRPr>
          </a:p>
          <a:p>
            <a:endParaRPr lang="zh-CN" altLang="en-US" b="1">
              <a:effectLst>
                <a:outerShdw blurRad="38100" dist="38100" dir="2700000" algn="tl">
                  <a:srgbClr val="C0C0C0"/>
                </a:outerShdw>
              </a:effectLst>
            </a:endParaRPr>
          </a:p>
          <a:p>
            <a:endParaRPr lang="en-US" altLang="zh-CN" b="1">
              <a:solidFill>
                <a:srgbClr val="000066"/>
              </a:solidFill>
              <a:effectLst>
                <a:outerShdw blurRad="38100" dist="38100" dir="2700000" algn="tl">
                  <a:srgbClr val="C0C0C0"/>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4" name="Rectangle 4">
            <a:extLst>
              <a:ext uri="{FF2B5EF4-FFF2-40B4-BE49-F238E27FC236}">
                <a16:creationId xmlns:a16="http://schemas.microsoft.com/office/drawing/2014/main" id="{FEB09169-8A8B-4E51-B4EB-67F332C3E527}"/>
              </a:ext>
            </a:extLst>
          </p:cNvPr>
          <p:cNvSpPr>
            <a:spLocks noChangeArrowheads="1"/>
          </p:cNvSpPr>
          <p:nvPr/>
        </p:nvSpPr>
        <p:spPr bwMode="auto">
          <a:xfrm>
            <a:off x="755650" y="1268413"/>
            <a:ext cx="7777163" cy="272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b="1" baseline="0">
                <a:solidFill>
                  <a:srgbClr val="000066"/>
                </a:solidFill>
              </a:rPr>
              <a:t>        </a:t>
            </a:r>
            <a:r>
              <a:rPr lang="zh-CN" altLang="en-US" b="1" baseline="0">
                <a:solidFill>
                  <a:srgbClr val="000066"/>
                </a:solidFill>
              </a:rPr>
              <a:t>量子力学在低速、微观的物理现象范围内起着普遍作用，相对论性经典物理则在高速、宏观物理现象范围内起普遍作用。但是以上理论都不能在高速、微观的物理现象中起普遍作用，特别是不能描述粒子的产生与湮灭。相对论只能体现高速；量子力学只能处理粒子数不变的微观体系，因而量子场论由此应运而生。</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8" name="Rectangle 4">
            <a:extLst>
              <a:ext uri="{FF2B5EF4-FFF2-40B4-BE49-F238E27FC236}">
                <a16:creationId xmlns:a16="http://schemas.microsoft.com/office/drawing/2014/main" id="{C935B6AB-B2EC-4E44-A72E-F0EBDB132DF0}"/>
              </a:ext>
            </a:extLst>
          </p:cNvPr>
          <p:cNvSpPr>
            <a:spLocks noChangeArrowheads="1"/>
          </p:cNvSpPr>
          <p:nvPr/>
        </p:nvSpPr>
        <p:spPr bwMode="auto">
          <a:xfrm>
            <a:off x="539750" y="1773238"/>
            <a:ext cx="8280400" cy="491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baseline="0">
                <a:ea typeface="宋体" panose="02010600030101010101" pitchFamily="2" charset="-122"/>
              </a:rPr>
              <a:t>        </a:t>
            </a:r>
            <a:r>
              <a:rPr lang="en-US" altLang="zh-CN" b="1" baseline="0">
                <a:solidFill>
                  <a:srgbClr val="000066"/>
                </a:solidFill>
                <a:ea typeface="宋体" panose="02010600030101010101" pitchFamily="2" charset="-122"/>
              </a:rPr>
              <a:t>20</a:t>
            </a:r>
            <a:r>
              <a:rPr lang="zh-CN" altLang="en-US" b="1" baseline="0">
                <a:solidFill>
                  <a:srgbClr val="000066"/>
                </a:solidFill>
                <a:ea typeface="宋体" panose="02010600030101010101" pitchFamily="2" charset="-122"/>
              </a:rPr>
              <a:t>世纪</a:t>
            </a:r>
            <a:r>
              <a:rPr lang="en-US" altLang="zh-CN" b="1" baseline="0">
                <a:solidFill>
                  <a:srgbClr val="000066"/>
                </a:solidFill>
                <a:ea typeface="宋体" panose="02010600030101010101" pitchFamily="2" charset="-122"/>
              </a:rPr>
              <a:t>20</a:t>
            </a:r>
            <a:r>
              <a:rPr lang="zh-CN" altLang="en-US" b="1" baseline="0">
                <a:solidFill>
                  <a:srgbClr val="000066"/>
                </a:solidFill>
                <a:ea typeface="宋体" panose="02010600030101010101" pitchFamily="2" charset="-122"/>
              </a:rPr>
              <a:t>年代， </a:t>
            </a:r>
            <a:r>
              <a:rPr lang="en-US" altLang="zh-CN" b="1" i="1" baseline="0">
                <a:solidFill>
                  <a:srgbClr val="000066"/>
                </a:solidFill>
                <a:ea typeface="宋体" panose="02010600030101010101" pitchFamily="2" charset="-122"/>
              </a:rPr>
              <a:t>A</a:t>
            </a:r>
            <a:r>
              <a:rPr lang="en-US" altLang="zh-CN" b="1" baseline="0">
                <a:solidFill>
                  <a:srgbClr val="000066"/>
                </a:solidFill>
                <a:ea typeface="宋体" panose="02010600030101010101" pitchFamily="2" charset="-122"/>
              </a:rPr>
              <a:t>. </a:t>
            </a:r>
            <a:r>
              <a:rPr lang="en-US" altLang="zh-CN" b="1" i="1" baseline="0">
                <a:solidFill>
                  <a:srgbClr val="000066"/>
                </a:solidFill>
                <a:ea typeface="宋体" panose="02010600030101010101" pitchFamily="2" charset="-122"/>
              </a:rPr>
              <a:t>Einstein</a:t>
            </a:r>
            <a:r>
              <a:rPr lang="zh-CN" altLang="en-US" b="1" baseline="0">
                <a:solidFill>
                  <a:srgbClr val="000066"/>
                </a:solidFill>
                <a:ea typeface="宋体" panose="02010600030101010101" pitchFamily="2" charset="-122"/>
              </a:rPr>
              <a:t>论证了</a:t>
            </a:r>
            <a:r>
              <a:rPr lang="en-US" altLang="zh-CN" b="1" i="1" baseline="0">
                <a:solidFill>
                  <a:srgbClr val="000066"/>
                </a:solidFill>
                <a:ea typeface="宋体" panose="02010600030101010101" pitchFamily="2" charset="-122"/>
              </a:rPr>
              <a:t>Lorentz</a:t>
            </a:r>
            <a:r>
              <a:rPr lang="zh-CN" altLang="en-US" b="1" baseline="0">
                <a:solidFill>
                  <a:srgbClr val="000066"/>
                </a:solidFill>
                <a:ea typeface="宋体" panose="02010600030101010101" pitchFamily="2" charset="-122"/>
              </a:rPr>
              <a:t>变换的相对论性质，电子场被认为是一种相对论的场。同时研究量子理论的物理学家们用量子理论处理电子和电磁辐射的相互作用。他们根据量子电磁场论引进了一个新的概念：“量子场”是反映高速微观现象的概念。量子场是物质存在的形式之一，可以用不同的量子场来描述不同种类粒子。量子场的激发态代表在各种情态下粒子系统。量子场的激发代表粒子的产生，量子场激发的消失代表粒子的消失。</a:t>
            </a:r>
            <a:r>
              <a:rPr lang="en-US" altLang="zh-CN" b="1" i="1" baseline="0">
                <a:solidFill>
                  <a:srgbClr val="000066"/>
                </a:solidFill>
                <a:ea typeface="宋体" panose="02010600030101010101" pitchFamily="2" charset="-122"/>
              </a:rPr>
              <a:t>P</a:t>
            </a:r>
            <a:r>
              <a:rPr lang="en-US" altLang="zh-CN" b="1" baseline="0">
                <a:solidFill>
                  <a:srgbClr val="000066"/>
                </a:solidFill>
                <a:ea typeface="宋体" panose="02010600030101010101" pitchFamily="2" charset="-122"/>
              </a:rPr>
              <a:t>.</a:t>
            </a:r>
            <a:r>
              <a:rPr lang="en-US" altLang="zh-CN" b="1" i="1" baseline="0">
                <a:solidFill>
                  <a:srgbClr val="000066"/>
                </a:solidFill>
                <a:ea typeface="宋体" panose="02010600030101010101" pitchFamily="2" charset="-122"/>
              </a:rPr>
              <a:t>A</a:t>
            </a:r>
            <a:r>
              <a:rPr lang="en-US" altLang="zh-CN" b="1" baseline="0">
                <a:solidFill>
                  <a:srgbClr val="000066"/>
                </a:solidFill>
                <a:ea typeface="宋体" panose="02010600030101010101" pitchFamily="2" charset="-122"/>
              </a:rPr>
              <a:t>.</a:t>
            </a:r>
            <a:r>
              <a:rPr lang="en-US" altLang="zh-CN" b="1" i="1" baseline="0">
                <a:solidFill>
                  <a:srgbClr val="000066"/>
                </a:solidFill>
                <a:ea typeface="宋体" panose="02010600030101010101" pitchFamily="2" charset="-122"/>
              </a:rPr>
              <a:t>M</a:t>
            </a:r>
            <a:r>
              <a:rPr lang="en-US" altLang="zh-CN" b="1" baseline="0">
                <a:solidFill>
                  <a:srgbClr val="000066"/>
                </a:solidFill>
                <a:ea typeface="宋体" panose="02010600030101010101" pitchFamily="2" charset="-122"/>
              </a:rPr>
              <a:t>.</a:t>
            </a:r>
            <a:r>
              <a:rPr lang="en-US" altLang="zh-CN" b="1" i="1" baseline="0">
                <a:solidFill>
                  <a:srgbClr val="000066"/>
                </a:solidFill>
                <a:ea typeface="宋体" panose="02010600030101010101" pitchFamily="2" charset="-122"/>
              </a:rPr>
              <a:t>Dirac</a:t>
            </a:r>
            <a:r>
              <a:rPr lang="en-US" altLang="zh-CN" b="1" baseline="0">
                <a:solidFill>
                  <a:srgbClr val="000066"/>
                </a:solidFill>
                <a:ea typeface="宋体" panose="02010600030101010101" pitchFamily="2" charset="-122"/>
              </a:rPr>
              <a:t>1928</a:t>
            </a:r>
            <a:r>
              <a:rPr lang="zh-CN" altLang="en-US" b="1" baseline="0">
                <a:solidFill>
                  <a:srgbClr val="000066"/>
                </a:solidFill>
                <a:ea typeface="宋体" panose="02010600030101010101" pitchFamily="2" charset="-122"/>
              </a:rPr>
              <a:t>年首先发现了描述单个电子的相对论波动方程，包含微观粒子自旋，将量子力学运用到了电磁场领域。为处理电子的产生和消失问题开辟了道路。</a:t>
            </a:r>
          </a:p>
        </p:txBody>
      </p:sp>
      <p:sp>
        <p:nvSpPr>
          <p:cNvPr id="185349" name="Rectangle 5">
            <a:extLst>
              <a:ext uri="{FF2B5EF4-FFF2-40B4-BE49-F238E27FC236}">
                <a16:creationId xmlns:a16="http://schemas.microsoft.com/office/drawing/2014/main" id="{99732643-FBEF-431E-8E3E-8FDD48A697E0}"/>
              </a:ext>
            </a:extLst>
          </p:cNvPr>
          <p:cNvSpPr>
            <a:spLocks noChangeArrowheads="1"/>
          </p:cNvSpPr>
          <p:nvPr/>
        </p:nvSpPr>
        <p:spPr bwMode="auto">
          <a:xfrm>
            <a:off x="755650" y="1052513"/>
            <a:ext cx="2303463" cy="57943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baseline="0">
                <a:solidFill>
                  <a:srgbClr val="FF0000"/>
                </a:solidFill>
                <a:effectLst>
                  <a:outerShdw blurRad="38100" dist="38100" dir="2700000" algn="tl">
                    <a:srgbClr val="000000"/>
                  </a:outerShdw>
                </a:effectLst>
              </a:rPr>
              <a:t>2. </a:t>
            </a:r>
            <a:r>
              <a:rPr lang="zh-CN" altLang="en-US" sz="3200" b="1" baseline="0">
                <a:solidFill>
                  <a:srgbClr val="FF0000"/>
                </a:solidFill>
                <a:effectLst>
                  <a:outerShdw blurRad="38100" dist="38100" dir="2700000" algn="tl">
                    <a:srgbClr val="000000"/>
                  </a:outerShdw>
                </a:effectLst>
              </a:rPr>
              <a:t>量子场论</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2" name="Rectangle 4">
            <a:extLst>
              <a:ext uri="{FF2B5EF4-FFF2-40B4-BE49-F238E27FC236}">
                <a16:creationId xmlns:a16="http://schemas.microsoft.com/office/drawing/2014/main" id="{848B1A78-DF98-43F1-AD72-3092D0005B94}"/>
              </a:ext>
            </a:extLst>
          </p:cNvPr>
          <p:cNvSpPr>
            <a:spLocks noChangeArrowheads="1"/>
          </p:cNvSpPr>
          <p:nvPr/>
        </p:nvSpPr>
        <p:spPr bwMode="auto">
          <a:xfrm>
            <a:off x="684213" y="1196975"/>
            <a:ext cx="8064500" cy="403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b="1" baseline="0">
                <a:solidFill>
                  <a:srgbClr val="000066"/>
                </a:solidFill>
              </a:rPr>
              <a:t>        </a:t>
            </a:r>
            <a:r>
              <a:rPr lang="zh-CN" altLang="en-US" b="1" baseline="0">
                <a:solidFill>
                  <a:srgbClr val="000066"/>
                </a:solidFill>
              </a:rPr>
              <a:t>在量子场论中，每一种基本粒子用一个场来描写，在保持洛仑兹协变性条件下经过量子化后成为能描写粒子产生湮灭的算符。根据实验总结出来的粒子对称性质可以用这些量子场构成体系的哈密顿函数，作为讨论问题的出发点。其主要内容是用正则量子化方法使场量子化，并通过引入相互作用项描述不同场之间的相互作用和转化，实现相互作用是通过变换场粒子来完成。利用微扰论，在计算最低近似下的电磁相互作用和弱相互作用问题中取得了相当符合的结果，但在作高级近似时却遇到发散困难。</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6" name="Rectangle 4">
            <a:extLst>
              <a:ext uri="{FF2B5EF4-FFF2-40B4-BE49-F238E27FC236}">
                <a16:creationId xmlns:a16="http://schemas.microsoft.com/office/drawing/2014/main" id="{7E3132A4-6E6C-4EEA-92CB-BE97419417B7}"/>
              </a:ext>
            </a:extLst>
          </p:cNvPr>
          <p:cNvSpPr>
            <a:spLocks noChangeArrowheads="1"/>
          </p:cNvSpPr>
          <p:nvPr/>
        </p:nvSpPr>
        <p:spPr bwMode="auto">
          <a:xfrm>
            <a:off x="684213" y="1268413"/>
            <a:ext cx="80645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b="1" baseline="0">
                <a:solidFill>
                  <a:srgbClr val="000066"/>
                </a:solidFill>
              </a:rPr>
              <a:t>        </a:t>
            </a:r>
            <a:r>
              <a:rPr lang="zh-CN" altLang="en-US" b="1" baseline="0">
                <a:solidFill>
                  <a:srgbClr val="000066"/>
                </a:solidFill>
              </a:rPr>
              <a:t>一般认为，这一困难是与原有场论的定域性、线性以及忽略粒子结构有关，</a:t>
            </a:r>
            <a:r>
              <a:rPr lang="en-US" altLang="zh-CN" b="1" i="1" baseline="0">
                <a:solidFill>
                  <a:srgbClr val="000066"/>
                </a:solidFill>
              </a:rPr>
              <a:t>R</a:t>
            </a:r>
            <a:r>
              <a:rPr lang="en-US" altLang="zh-CN" b="1" baseline="0">
                <a:solidFill>
                  <a:srgbClr val="000066"/>
                </a:solidFill>
              </a:rPr>
              <a:t>.</a:t>
            </a:r>
            <a:r>
              <a:rPr lang="en-US" altLang="zh-CN" b="1" i="1" baseline="0">
                <a:solidFill>
                  <a:srgbClr val="000066"/>
                </a:solidFill>
              </a:rPr>
              <a:t>P</a:t>
            </a:r>
            <a:r>
              <a:rPr lang="en-US" altLang="zh-CN" b="1" baseline="0">
                <a:solidFill>
                  <a:srgbClr val="000066"/>
                </a:solidFill>
              </a:rPr>
              <a:t>.</a:t>
            </a:r>
            <a:r>
              <a:rPr lang="en-US" altLang="zh-CN" b="1" i="1" baseline="0">
                <a:solidFill>
                  <a:srgbClr val="000066"/>
                </a:solidFill>
              </a:rPr>
              <a:t>Feynmann</a:t>
            </a:r>
            <a:r>
              <a:rPr lang="zh-CN" altLang="en-US" b="1" baseline="0">
                <a:solidFill>
                  <a:srgbClr val="000066"/>
                </a:solidFill>
              </a:rPr>
              <a:t>、</a:t>
            </a:r>
            <a:r>
              <a:rPr lang="en-US" altLang="zh-CN" b="1" i="1" baseline="0">
                <a:solidFill>
                  <a:srgbClr val="000066"/>
                </a:solidFill>
              </a:rPr>
              <a:t>J</a:t>
            </a:r>
            <a:r>
              <a:rPr lang="en-US" altLang="zh-CN" b="1" baseline="0">
                <a:solidFill>
                  <a:srgbClr val="000066"/>
                </a:solidFill>
              </a:rPr>
              <a:t>.</a:t>
            </a:r>
            <a:r>
              <a:rPr lang="en-US" altLang="zh-CN" b="1" i="1" baseline="0">
                <a:solidFill>
                  <a:srgbClr val="000066"/>
                </a:solidFill>
              </a:rPr>
              <a:t>Wchwinger </a:t>
            </a:r>
            <a:r>
              <a:rPr lang="zh-CN" altLang="en-US" b="1" baseline="0">
                <a:solidFill>
                  <a:srgbClr val="000066"/>
                </a:solidFill>
              </a:rPr>
              <a:t>等人意识到电子的质量和电荷会因电磁场的作用而发生改变，于是对它进行“重整化处理”，发展了重整化方法，部分地克服了发散困难。五十年代以后发展的规范场论是一种非线性场论，在此基础上提出的弱电统一理论和量子色动力学是可重整化的理论，并在探索真空的复杂性质中，开辟了非微扰解的可能途径。</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20" name="Rectangle 4">
            <a:extLst>
              <a:ext uri="{FF2B5EF4-FFF2-40B4-BE49-F238E27FC236}">
                <a16:creationId xmlns:a16="http://schemas.microsoft.com/office/drawing/2014/main" id="{F3021567-39F3-4CCE-82C6-169994FCDE0D}"/>
              </a:ext>
            </a:extLst>
          </p:cNvPr>
          <p:cNvSpPr>
            <a:spLocks noChangeArrowheads="1"/>
          </p:cNvSpPr>
          <p:nvPr/>
        </p:nvSpPr>
        <p:spPr bwMode="auto">
          <a:xfrm>
            <a:off x="1042988" y="1052513"/>
            <a:ext cx="7489825" cy="315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b="1" baseline="0">
                <a:solidFill>
                  <a:srgbClr val="990033"/>
                </a:solidFill>
              </a:rPr>
              <a:t>1. </a:t>
            </a:r>
            <a:r>
              <a:rPr lang="zh-CN" altLang="en-US" b="1" baseline="0">
                <a:solidFill>
                  <a:srgbClr val="990033"/>
                </a:solidFill>
              </a:rPr>
              <a:t>量子电动力学</a:t>
            </a:r>
          </a:p>
          <a:p>
            <a:pPr>
              <a:lnSpc>
                <a:spcPct val="120000"/>
              </a:lnSpc>
            </a:pPr>
            <a:endParaRPr lang="zh-CN" altLang="en-US" b="1" baseline="0">
              <a:solidFill>
                <a:srgbClr val="000066"/>
              </a:solidFill>
            </a:endParaRPr>
          </a:p>
          <a:p>
            <a:pPr>
              <a:lnSpc>
                <a:spcPct val="120000"/>
              </a:lnSpc>
            </a:pPr>
            <a:r>
              <a:rPr lang="zh-CN" altLang="en-US" b="1" baseline="0">
                <a:solidFill>
                  <a:srgbClr val="000066"/>
                </a:solidFill>
              </a:rPr>
              <a:t>        量子电子力学（</a:t>
            </a:r>
            <a:r>
              <a:rPr lang="en-US" altLang="zh-CN" b="1" baseline="0">
                <a:solidFill>
                  <a:srgbClr val="000066"/>
                </a:solidFill>
              </a:rPr>
              <a:t>QED</a:t>
            </a:r>
            <a:r>
              <a:rPr lang="zh-CN" altLang="en-US" b="1" baseline="0">
                <a:solidFill>
                  <a:srgbClr val="000066"/>
                </a:solidFill>
              </a:rPr>
              <a:t>）是一种关于带电粒子通过电磁场发生电磁相互作用的理论学说，是在</a:t>
            </a:r>
            <a:r>
              <a:rPr lang="en-US" altLang="zh-CN" b="1" i="1" baseline="0">
                <a:solidFill>
                  <a:srgbClr val="000066"/>
                </a:solidFill>
              </a:rPr>
              <a:t>E</a:t>
            </a:r>
            <a:r>
              <a:rPr lang="en-US" altLang="zh-CN" b="1" baseline="0">
                <a:solidFill>
                  <a:srgbClr val="000066"/>
                </a:solidFill>
              </a:rPr>
              <a:t>.</a:t>
            </a:r>
            <a:r>
              <a:rPr lang="en-US" altLang="zh-CN" b="1" i="1" baseline="0">
                <a:solidFill>
                  <a:srgbClr val="000066"/>
                </a:solidFill>
              </a:rPr>
              <a:t>P</a:t>
            </a:r>
            <a:r>
              <a:rPr lang="en-US" altLang="zh-CN" b="1" baseline="0">
                <a:solidFill>
                  <a:srgbClr val="000066"/>
                </a:solidFill>
              </a:rPr>
              <a:t>.</a:t>
            </a:r>
            <a:r>
              <a:rPr lang="en-US" altLang="zh-CN" b="1" i="1" baseline="0">
                <a:solidFill>
                  <a:srgbClr val="000066"/>
                </a:solidFill>
              </a:rPr>
              <a:t>Jordan</a:t>
            </a:r>
            <a:r>
              <a:rPr lang="en-US" altLang="zh-CN" b="1" baseline="0">
                <a:solidFill>
                  <a:srgbClr val="000066"/>
                </a:solidFill>
              </a:rPr>
              <a:t> </a:t>
            </a:r>
            <a:r>
              <a:rPr lang="zh-CN" altLang="en-US" b="1" baseline="0">
                <a:solidFill>
                  <a:srgbClr val="000066"/>
                </a:solidFill>
              </a:rPr>
              <a:t>和</a:t>
            </a:r>
            <a:r>
              <a:rPr lang="en-US" altLang="zh-CN" b="1" i="1" baseline="0">
                <a:solidFill>
                  <a:srgbClr val="000066"/>
                </a:solidFill>
              </a:rPr>
              <a:t>E</a:t>
            </a:r>
            <a:r>
              <a:rPr lang="en-US" altLang="zh-CN" b="1" baseline="0">
                <a:solidFill>
                  <a:srgbClr val="000066"/>
                </a:solidFill>
              </a:rPr>
              <a:t>.</a:t>
            </a:r>
            <a:r>
              <a:rPr lang="en-US" altLang="zh-CN" b="1" i="1" baseline="0">
                <a:solidFill>
                  <a:srgbClr val="000066"/>
                </a:solidFill>
              </a:rPr>
              <a:t>P</a:t>
            </a:r>
            <a:r>
              <a:rPr lang="en-US" altLang="zh-CN" b="1" baseline="0">
                <a:solidFill>
                  <a:srgbClr val="000066"/>
                </a:solidFill>
              </a:rPr>
              <a:t>.</a:t>
            </a:r>
            <a:r>
              <a:rPr lang="en-US" altLang="zh-CN" b="1" i="1" baseline="0">
                <a:solidFill>
                  <a:srgbClr val="000066"/>
                </a:solidFill>
              </a:rPr>
              <a:t>Wigner</a:t>
            </a:r>
            <a:r>
              <a:rPr lang="en-US" altLang="zh-CN" b="1" baseline="0">
                <a:solidFill>
                  <a:srgbClr val="000066"/>
                </a:solidFill>
              </a:rPr>
              <a:t>1928</a:t>
            </a:r>
            <a:r>
              <a:rPr lang="zh-CN" altLang="en-US" b="1" baseline="0">
                <a:solidFill>
                  <a:srgbClr val="000066"/>
                </a:solidFill>
              </a:rPr>
              <a:t>年将电子场量子化方法提出后，进一步研究的成果。它是在经典的电磁场理论，狭义相对论和量子力学的基础上建立起来的新的量子理论。</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4" name="Rectangle 4">
            <a:extLst>
              <a:ext uri="{FF2B5EF4-FFF2-40B4-BE49-F238E27FC236}">
                <a16:creationId xmlns:a16="http://schemas.microsoft.com/office/drawing/2014/main" id="{8EA3856A-125A-447D-BD7B-9C2FD178103F}"/>
              </a:ext>
            </a:extLst>
          </p:cNvPr>
          <p:cNvSpPr>
            <a:spLocks noChangeArrowheads="1"/>
          </p:cNvSpPr>
          <p:nvPr/>
        </p:nvSpPr>
        <p:spPr bwMode="auto">
          <a:xfrm>
            <a:off x="900113" y="1069975"/>
            <a:ext cx="7775575" cy="403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b="1" baseline="0">
                <a:solidFill>
                  <a:srgbClr val="990033"/>
                </a:solidFill>
              </a:rPr>
              <a:t>2. </a:t>
            </a:r>
            <a:r>
              <a:rPr lang="zh-CN" altLang="en-US" b="1" baseline="0">
                <a:solidFill>
                  <a:srgbClr val="990033"/>
                </a:solidFill>
              </a:rPr>
              <a:t>量子规范场理论</a:t>
            </a:r>
          </a:p>
          <a:p>
            <a:pPr>
              <a:lnSpc>
                <a:spcPct val="120000"/>
              </a:lnSpc>
            </a:pPr>
            <a:endParaRPr lang="zh-CN" altLang="en-US" b="1" baseline="0">
              <a:solidFill>
                <a:srgbClr val="000066"/>
              </a:solidFill>
            </a:endParaRPr>
          </a:p>
          <a:p>
            <a:pPr>
              <a:lnSpc>
                <a:spcPct val="120000"/>
              </a:lnSpc>
            </a:pPr>
            <a:r>
              <a:rPr lang="zh-CN" altLang="en-US" b="1" baseline="0">
                <a:solidFill>
                  <a:srgbClr val="000066"/>
                </a:solidFill>
              </a:rPr>
              <a:t>        为了统一描述粒子间相互作用，扬振宁和</a:t>
            </a:r>
            <a:r>
              <a:rPr lang="en-US" altLang="zh-CN" b="1" i="1" baseline="0">
                <a:solidFill>
                  <a:srgbClr val="000066"/>
                </a:solidFill>
                <a:ea typeface="宋体" panose="02010600030101010101" pitchFamily="2" charset="-122"/>
              </a:rPr>
              <a:t>R</a:t>
            </a:r>
            <a:r>
              <a:rPr lang="en-US" altLang="zh-CN" b="1" baseline="0">
                <a:solidFill>
                  <a:srgbClr val="000066"/>
                </a:solidFill>
                <a:ea typeface="宋体" panose="02010600030101010101" pitchFamily="2" charset="-122"/>
              </a:rPr>
              <a:t>.</a:t>
            </a:r>
            <a:r>
              <a:rPr lang="en-US" altLang="zh-CN" b="1" i="1" baseline="0">
                <a:solidFill>
                  <a:srgbClr val="000066"/>
                </a:solidFill>
                <a:ea typeface="宋体" panose="02010600030101010101" pitchFamily="2" charset="-122"/>
              </a:rPr>
              <a:t>Mills</a:t>
            </a:r>
            <a:r>
              <a:rPr lang="zh-CN" altLang="en-US" b="1" baseline="0">
                <a:solidFill>
                  <a:srgbClr val="000066"/>
                </a:solidFill>
              </a:rPr>
              <a:t>提出了“规范场”的概念。所谓“规范场”就是指传递相互作用的粒子场，如传递电磁相互作用的电磁场，传递强相互作用的胶子场等。规范场与相应的规范变换相对应。规范变换有两种，即局域规范变换与整体规范变换。无论哪种变换，只要它不改变系统的</a:t>
            </a:r>
            <a:r>
              <a:rPr lang="en-US" altLang="zh-CN" b="1" i="1" baseline="0">
                <a:solidFill>
                  <a:srgbClr val="000066"/>
                </a:solidFill>
                <a:ea typeface="宋体" panose="02010600030101010101" pitchFamily="2" charset="-122"/>
              </a:rPr>
              <a:t>Lagrangian</a:t>
            </a:r>
            <a:r>
              <a:rPr lang="zh-CN" altLang="en-US" b="1" baseline="0">
                <a:solidFill>
                  <a:srgbClr val="000066"/>
                </a:solidFill>
                <a:ea typeface="宋体" panose="02010600030101010101" pitchFamily="2" charset="-122"/>
              </a:rPr>
              <a:t>函数</a:t>
            </a:r>
            <a:r>
              <a:rPr lang="zh-CN" altLang="en-US" b="1" baseline="0">
                <a:solidFill>
                  <a:srgbClr val="000066"/>
                </a:solidFill>
              </a:rPr>
              <a:t>形式，则所有物理规律均不变，这就是规范不变性。</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8" name="Rectangle 4">
            <a:extLst>
              <a:ext uri="{FF2B5EF4-FFF2-40B4-BE49-F238E27FC236}">
                <a16:creationId xmlns:a16="http://schemas.microsoft.com/office/drawing/2014/main" id="{BC988093-F9CD-42C6-BBF5-57D852FB9B16}"/>
              </a:ext>
            </a:extLst>
          </p:cNvPr>
          <p:cNvSpPr>
            <a:spLocks noChangeArrowheads="1"/>
          </p:cNvSpPr>
          <p:nvPr/>
        </p:nvSpPr>
        <p:spPr bwMode="auto">
          <a:xfrm>
            <a:off x="611188" y="765175"/>
            <a:ext cx="7993062" cy="534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b="1" baseline="0">
                <a:solidFill>
                  <a:srgbClr val="990033"/>
                </a:solidFill>
              </a:rPr>
              <a:t>3. </a:t>
            </a:r>
            <a:r>
              <a:rPr lang="zh-CN" altLang="en-US" b="1" baseline="0">
                <a:solidFill>
                  <a:srgbClr val="990033"/>
                </a:solidFill>
              </a:rPr>
              <a:t>量子味动力学</a:t>
            </a:r>
          </a:p>
          <a:p>
            <a:pPr>
              <a:lnSpc>
                <a:spcPct val="120000"/>
              </a:lnSpc>
            </a:pPr>
            <a:endParaRPr lang="zh-CN" altLang="en-US" b="1" baseline="0">
              <a:solidFill>
                <a:srgbClr val="000066"/>
              </a:solidFill>
            </a:endParaRPr>
          </a:p>
          <a:p>
            <a:pPr>
              <a:lnSpc>
                <a:spcPct val="120000"/>
              </a:lnSpc>
            </a:pPr>
            <a:r>
              <a:rPr lang="zh-CN" altLang="en-US" b="1" baseline="0">
                <a:solidFill>
                  <a:srgbClr val="000066"/>
                </a:solidFill>
              </a:rPr>
              <a:t>        量子味动力学（</a:t>
            </a:r>
            <a:r>
              <a:rPr lang="en-US" altLang="zh-CN" b="1" baseline="0">
                <a:solidFill>
                  <a:srgbClr val="000066"/>
                </a:solidFill>
              </a:rPr>
              <a:t>QFD</a:t>
            </a:r>
            <a:r>
              <a:rPr lang="zh-CN" altLang="en-US" b="1" baseline="0">
                <a:solidFill>
                  <a:srgbClr val="000066"/>
                </a:solidFill>
              </a:rPr>
              <a:t>）是一种研究引起微观粒子自发衰变的内在弱相互作用的量子理论。目前，一般相信夸克有色和味两种自由度。夸克通过它所带的色和色规范场</a:t>
            </a:r>
            <a:r>
              <a:rPr lang="en-US" altLang="zh-CN" b="1" baseline="0">
                <a:solidFill>
                  <a:srgbClr val="000066"/>
                </a:solidFill>
              </a:rPr>
              <a:t>——</a:t>
            </a:r>
            <a:r>
              <a:rPr lang="zh-CN" altLang="en-US" b="1" baseline="0">
                <a:solidFill>
                  <a:srgbClr val="000066"/>
                </a:solidFill>
              </a:rPr>
              <a:t>胶子场发生强相互作用，描述这种强相互作用的动力学是量子色动力学</a:t>
            </a:r>
            <a:r>
              <a:rPr lang="en-US" altLang="zh-CN" b="1" baseline="0">
                <a:solidFill>
                  <a:srgbClr val="000066"/>
                </a:solidFill>
              </a:rPr>
              <a:t>(QCD)</a:t>
            </a:r>
            <a:r>
              <a:rPr lang="zh-CN" altLang="en-US" b="1" baseline="0">
                <a:solidFill>
                  <a:srgbClr val="000066"/>
                </a:solidFill>
              </a:rPr>
              <a:t>。另一方面，夸克通过它的味和味规范场</a:t>
            </a:r>
            <a:r>
              <a:rPr lang="en-US" altLang="zh-CN" b="1" baseline="0">
                <a:solidFill>
                  <a:srgbClr val="000066"/>
                </a:solidFill>
              </a:rPr>
              <a:t>——</a:t>
            </a:r>
            <a:r>
              <a:rPr lang="zh-CN" altLang="en-US" b="1" baseline="0">
                <a:solidFill>
                  <a:srgbClr val="000066"/>
                </a:solidFill>
              </a:rPr>
              <a:t>光子场以及中间矢量玻色子场发生电磁作用和弱作用，描述这种电磁作用和弱作用的动力学就是量子味动力学。量子味动力学可以有不同的方案，目前看来最有希望的是所谓</a:t>
            </a:r>
            <a:r>
              <a:rPr lang="en-US" altLang="zh-CN" b="1" i="1" baseline="0">
                <a:solidFill>
                  <a:srgbClr val="000066"/>
                </a:solidFill>
                <a:ea typeface="宋体" panose="02010600030101010101" pitchFamily="2" charset="-122"/>
              </a:rPr>
              <a:t>S</a:t>
            </a:r>
            <a:r>
              <a:rPr lang="en-US" altLang="zh-CN" b="1" baseline="0">
                <a:solidFill>
                  <a:srgbClr val="000066"/>
                </a:solidFill>
                <a:ea typeface="宋体" panose="02010600030101010101" pitchFamily="2" charset="-122"/>
              </a:rPr>
              <a:t>.</a:t>
            </a:r>
            <a:r>
              <a:rPr lang="en-US" altLang="zh-CN" b="1" i="1" baseline="0">
                <a:solidFill>
                  <a:srgbClr val="000066"/>
                </a:solidFill>
                <a:ea typeface="宋体" panose="02010600030101010101" pitchFamily="2" charset="-122"/>
              </a:rPr>
              <a:t>L</a:t>
            </a:r>
            <a:r>
              <a:rPr lang="en-US" altLang="zh-CN" b="1" baseline="0">
                <a:solidFill>
                  <a:srgbClr val="000066"/>
                </a:solidFill>
                <a:ea typeface="宋体" panose="02010600030101010101" pitchFamily="2" charset="-122"/>
              </a:rPr>
              <a:t>.</a:t>
            </a:r>
            <a:r>
              <a:rPr lang="en-US" altLang="zh-CN" b="1" i="1" baseline="0">
                <a:solidFill>
                  <a:srgbClr val="000066"/>
                </a:solidFill>
                <a:ea typeface="宋体" panose="02010600030101010101" pitchFamily="2" charset="-122"/>
              </a:rPr>
              <a:t>Glashow</a:t>
            </a:r>
            <a:r>
              <a:rPr lang="en-US" altLang="zh-CN" b="1" baseline="0">
                <a:solidFill>
                  <a:srgbClr val="000066"/>
                </a:solidFill>
              </a:rPr>
              <a:t>—</a:t>
            </a:r>
            <a:r>
              <a:rPr lang="en-US" altLang="zh-CN" b="1" i="1" baseline="0">
                <a:solidFill>
                  <a:srgbClr val="000066"/>
                </a:solidFill>
                <a:ea typeface="宋体" panose="02010600030101010101" pitchFamily="2" charset="-122"/>
              </a:rPr>
              <a:t>S</a:t>
            </a:r>
            <a:r>
              <a:rPr lang="en-US" altLang="zh-CN" b="1" baseline="0">
                <a:solidFill>
                  <a:srgbClr val="000066"/>
                </a:solidFill>
                <a:ea typeface="宋体" panose="02010600030101010101" pitchFamily="2" charset="-122"/>
              </a:rPr>
              <a:t>.</a:t>
            </a:r>
            <a:r>
              <a:rPr lang="en-US" altLang="zh-CN" b="1" i="1" baseline="0">
                <a:solidFill>
                  <a:srgbClr val="000066"/>
                </a:solidFill>
                <a:ea typeface="宋体" panose="02010600030101010101" pitchFamily="2" charset="-122"/>
              </a:rPr>
              <a:t>Weinberg</a:t>
            </a:r>
            <a:r>
              <a:rPr lang="en-US" altLang="zh-CN" b="1" baseline="0">
                <a:solidFill>
                  <a:srgbClr val="000066"/>
                </a:solidFill>
              </a:rPr>
              <a:t>—</a:t>
            </a:r>
            <a:r>
              <a:rPr lang="en-US" altLang="zh-CN" b="1" i="1" baseline="0">
                <a:solidFill>
                  <a:srgbClr val="000066"/>
                </a:solidFill>
                <a:ea typeface="宋体" panose="02010600030101010101" pitchFamily="2" charset="-122"/>
              </a:rPr>
              <a:t>A</a:t>
            </a:r>
            <a:r>
              <a:rPr lang="en-US" altLang="zh-CN" b="1" baseline="0">
                <a:solidFill>
                  <a:srgbClr val="000066"/>
                </a:solidFill>
                <a:ea typeface="宋体" panose="02010600030101010101" pitchFamily="2" charset="-122"/>
              </a:rPr>
              <a:t>.</a:t>
            </a:r>
            <a:r>
              <a:rPr lang="en-US" altLang="zh-CN" b="1" i="1" baseline="0">
                <a:solidFill>
                  <a:srgbClr val="000066"/>
                </a:solidFill>
                <a:ea typeface="宋体" panose="02010600030101010101" pitchFamily="2" charset="-122"/>
              </a:rPr>
              <a:t>Salam</a:t>
            </a:r>
            <a:r>
              <a:rPr lang="zh-CN" altLang="en-US" b="1" baseline="0">
                <a:solidFill>
                  <a:srgbClr val="000066"/>
                </a:solidFill>
              </a:rPr>
              <a:t>模型</a:t>
            </a:r>
            <a:r>
              <a:rPr lang="en-US" altLang="zh-CN" b="1" baseline="0">
                <a:solidFill>
                  <a:srgbClr val="000066"/>
                </a:solidFill>
              </a:rPr>
              <a:t>(G—W—S)</a:t>
            </a:r>
            <a:r>
              <a:rPr lang="zh-CN" altLang="en-US" b="1" baseline="0">
                <a:solidFill>
                  <a:srgbClr val="000066"/>
                </a:solidFill>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2" name="Rectangle 4">
            <a:extLst>
              <a:ext uri="{FF2B5EF4-FFF2-40B4-BE49-F238E27FC236}">
                <a16:creationId xmlns:a16="http://schemas.microsoft.com/office/drawing/2014/main" id="{F5D03366-A325-4954-8007-CD22A95836F6}"/>
              </a:ext>
            </a:extLst>
          </p:cNvPr>
          <p:cNvSpPr>
            <a:spLocks noChangeArrowheads="1"/>
          </p:cNvSpPr>
          <p:nvPr/>
        </p:nvSpPr>
        <p:spPr bwMode="auto">
          <a:xfrm>
            <a:off x="900113" y="836613"/>
            <a:ext cx="7704137"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b="1" baseline="0">
                <a:solidFill>
                  <a:srgbClr val="990033"/>
                </a:solidFill>
              </a:rPr>
              <a:t>4. </a:t>
            </a:r>
            <a:r>
              <a:rPr lang="zh-CN" altLang="en-US" b="1" baseline="0">
                <a:solidFill>
                  <a:srgbClr val="990033"/>
                </a:solidFill>
              </a:rPr>
              <a:t>量子色动力学</a:t>
            </a:r>
          </a:p>
          <a:p>
            <a:pPr>
              <a:lnSpc>
                <a:spcPct val="120000"/>
              </a:lnSpc>
            </a:pPr>
            <a:endParaRPr lang="zh-CN" altLang="en-US" b="1" baseline="0">
              <a:solidFill>
                <a:srgbClr val="000066"/>
              </a:solidFill>
            </a:endParaRPr>
          </a:p>
          <a:p>
            <a:pPr>
              <a:lnSpc>
                <a:spcPct val="120000"/>
              </a:lnSpc>
            </a:pPr>
            <a:r>
              <a:rPr lang="zh-CN" altLang="en-US" b="1" baseline="0">
                <a:solidFill>
                  <a:srgbClr val="000066"/>
                </a:solidFill>
              </a:rPr>
              <a:t>        量子色动力学</a:t>
            </a:r>
            <a:r>
              <a:rPr lang="en-US" altLang="zh-CN" b="1" baseline="0">
                <a:solidFill>
                  <a:srgbClr val="000066"/>
                </a:solidFill>
              </a:rPr>
              <a:t>(QCD)</a:t>
            </a:r>
            <a:r>
              <a:rPr lang="zh-CN" altLang="en-US" b="1" baseline="0">
                <a:solidFill>
                  <a:srgbClr val="000066"/>
                </a:solidFill>
              </a:rPr>
              <a:t>是解释粒子（质子和中子）及其它强子相互作用以及它们内部构造上所表现的强相互作用力的一种量子理论假说。或者说它是强相互作用的一种可重整化的量子场论；它里面的基本组元是带分数电荷的自旋为</a:t>
            </a:r>
            <a:r>
              <a:rPr lang="en-US" altLang="zh-CN" b="1" baseline="0">
                <a:solidFill>
                  <a:srgbClr val="000066"/>
                </a:solidFill>
              </a:rPr>
              <a:t>1/2</a:t>
            </a:r>
            <a:r>
              <a:rPr lang="zh-CN" altLang="en-US" b="1" baseline="0">
                <a:solidFill>
                  <a:srgbClr val="000066"/>
                </a:solidFill>
              </a:rPr>
              <a:t>的场（夸克）和自旋为</a:t>
            </a:r>
            <a:r>
              <a:rPr lang="en-US" altLang="zh-CN" b="1" baseline="0">
                <a:solidFill>
                  <a:srgbClr val="000066"/>
                </a:solidFill>
              </a:rPr>
              <a:t>1 </a:t>
            </a:r>
            <a:r>
              <a:rPr lang="zh-CN" altLang="en-US" b="1" baseline="0">
                <a:solidFill>
                  <a:srgbClr val="000066"/>
                </a:solidFill>
              </a:rPr>
              <a:t>的非阿贝尔规范场（胶子）；夸克和胶子之间以及胶子相互之间通过色荷进行极小的局域规范不变的相互作用；色对称性是严格的（无破坏的）</a:t>
            </a:r>
            <a:r>
              <a:rPr lang="en-US" altLang="zh-CN" b="1" baseline="0">
                <a:solidFill>
                  <a:srgbClr val="000066"/>
                </a:solidFill>
              </a:rPr>
              <a:t>SU(3)c </a:t>
            </a:r>
            <a:r>
              <a:rPr lang="zh-CN" altLang="en-US" b="1" baseline="0">
                <a:solidFill>
                  <a:srgbClr val="000066"/>
                </a:solidFill>
              </a:rPr>
              <a:t>对称。</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6" name="Rectangle 4">
            <a:extLst>
              <a:ext uri="{FF2B5EF4-FFF2-40B4-BE49-F238E27FC236}">
                <a16:creationId xmlns:a16="http://schemas.microsoft.com/office/drawing/2014/main" id="{7A186AEF-6257-4045-8803-F6627FCE2542}"/>
              </a:ext>
            </a:extLst>
          </p:cNvPr>
          <p:cNvSpPr>
            <a:spLocks noChangeArrowheads="1"/>
          </p:cNvSpPr>
          <p:nvPr/>
        </p:nvSpPr>
        <p:spPr bwMode="auto">
          <a:xfrm>
            <a:off x="971550" y="1196975"/>
            <a:ext cx="7488238" cy="403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b="1" baseline="0">
                <a:solidFill>
                  <a:srgbClr val="000066"/>
                </a:solidFill>
              </a:rPr>
              <a:t>        </a:t>
            </a:r>
            <a:r>
              <a:rPr lang="zh-CN" altLang="en-US" b="1" baseline="0">
                <a:solidFill>
                  <a:srgbClr val="000066"/>
                </a:solidFill>
              </a:rPr>
              <a:t>按照现代的观点，强子之间的强作用归结为组成强子的夸克与胶子之间的作用。夸克有味和色两种自由度，夸克之间的电磁作用和弱相互作用是通过味自由度进行的，强相互作用是通过色自由度进行。在这一假定下，关于色胶子场的性质提出了多种可能的方案，例如假定它是赝标量场、阿贝尔矢量场等等；而其中最引人注意的是非阿贝尔规范场的方案。即量子色动力学。因为只有这一方案可重整化。而且是有渐进自由的重要性质。</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40" name="Rectangle 4">
            <a:extLst>
              <a:ext uri="{FF2B5EF4-FFF2-40B4-BE49-F238E27FC236}">
                <a16:creationId xmlns:a16="http://schemas.microsoft.com/office/drawing/2014/main" id="{CC274B9E-87A2-474B-99A4-8244468EE155}"/>
              </a:ext>
            </a:extLst>
          </p:cNvPr>
          <p:cNvSpPr>
            <a:spLocks noChangeArrowheads="1"/>
          </p:cNvSpPr>
          <p:nvPr/>
        </p:nvSpPr>
        <p:spPr bwMode="auto">
          <a:xfrm>
            <a:off x="1116013" y="1268413"/>
            <a:ext cx="7272337" cy="403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b="1" baseline="0">
                <a:solidFill>
                  <a:srgbClr val="000066"/>
                </a:solidFill>
                <a:ea typeface="宋体" panose="02010600030101010101" pitchFamily="2" charset="-122"/>
              </a:rPr>
              <a:t>        </a:t>
            </a:r>
            <a:r>
              <a:rPr lang="zh-CN" altLang="en-US" b="1" baseline="0">
                <a:solidFill>
                  <a:srgbClr val="000066"/>
                </a:solidFill>
              </a:rPr>
              <a:t>量子色动力学关于轻子对强子深度非弹性散射的标度无关性破坏的预言得到了实验的证实。所预言的胶子喷注已有明显的实验迹象。特别是顶夸克（</a:t>
            </a:r>
            <a:r>
              <a:rPr lang="en-US" altLang="zh-CN" b="1" baseline="0">
                <a:solidFill>
                  <a:srgbClr val="000066"/>
                </a:solidFill>
              </a:rPr>
              <a:t>t </a:t>
            </a:r>
            <a:r>
              <a:rPr lang="zh-CN" altLang="en-US" b="1" baseline="0">
                <a:solidFill>
                  <a:srgbClr val="000066"/>
                </a:solidFill>
              </a:rPr>
              <a:t>夸克）的发现，人们更加相信</a:t>
            </a:r>
            <a:r>
              <a:rPr lang="en-US" altLang="zh-CN" b="1" baseline="0">
                <a:solidFill>
                  <a:srgbClr val="000066"/>
                </a:solidFill>
              </a:rPr>
              <a:t>SU(3)c </a:t>
            </a:r>
            <a:r>
              <a:rPr lang="zh-CN" altLang="en-US" b="1" baseline="0">
                <a:solidFill>
                  <a:srgbClr val="000066"/>
                </a:solidFill>
              </a:rPr>
              <a:t>是描述强相互作用的正确理论。但是目前还不能认为量子色动力学是已经确定了的强相互作用理论。它对处理束缚态无能为力，试图用红外奴役来解释夸克囚禁在真实的四维时空里没有得到成功；甚至在确切定义这一理论方面还存在困难，还不能最终地计算出它的</a:t>
            </a:r>
            <a:r>
              <a:rPr lang="en-US" altLang="zh-CN" b="1" baseline="0">
                <a:solidFill>
                  <a:srgbClr val="000066"/>
                </a:solidFill>
              </a:rPr>
              <a:t>S </a:t>
            </a:r>
            <a:r>
              <a:rPr lang="zh-CN" altLang="en-US" b="1" baseline="0">
                <a:solidFill>
                  <a:srgbClr val="000066"/>
                </a:solidFill>
              </a:rPr>
              <a:t>矩阵。</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4" name="Text Box 4">
            <a:extLst>
              <a:ext uri="{FF2B5EF4-FFF2-40B4-BE49-F238E27FC236}">
                <a16:creationId xmlns:a16="http://schemas.microsoft.com/office/drawing/2014/main" id="{9D4B0952-A2E6-44AF-9008-41E93C743035}"/>
              </a:ext>
            </a:extLst>
          </p:cNvPr>
          <p:cNvSpPr txBox="1">
            <a:spLocks noChangeArrowheads="1"/>
          </p:cNvSpPr>
          <p:nvPr/>
        </p:nvSpPr>
        <p:spPr bwMode="auto">
          <a:xfrm>
            <a:off x="514350" y="765175"/>
            <a:ext cx="76041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0" lang="en-US" altLang="zh-CN" sz="3600" b="1" baseline="0">
                <a:solidFill>
                  <a:srgbClr val="000066"/>
                </a:solidFill>
                <a:effectLst>
                  <a:outerShdw blurRad="38100" dist="38100" dir="2700000" algn="tl">
                    <a:srgbClr val="C0C0C0"/>
                  </a:outerShdw>
                </a:effectLst>
              </a:rPr>
              <a:t>§1  </a:t>
            </a:r>
            <a:r>
              <a:rPr kumimoji="0" lang="zh-CN" altLang="en-US" sz="3400" b="1" baseline="0">
                <a:solidFill>
                  <a:srgbClr val="000066"/>
                </a:solidFill>
                <a:effectLst>
                  <a:outerShdw blurRad="38100" dist="38100" dir="2700000" algn="tl">
                    <a:srgbClr val="C0C0C0"/>
                  </a:outerShdw>
                </a:effectLst>
                <a:ea typeface="黑体" panose="02010609060101010101" pitchFamily="49" charset="-122"/>
              </a:rPr>
              <a:t>量子理论简介</a:t>
            </a:r>
          </a:p>
        </p:txBody>
      </p:sp>
      <p:sp>
        <p:nvSpPr>
          <p:cNvPr id="174085" name="Rectangle 5">
            <a:extLst>
              <a:ext uri="{FF2B5EF4-FFF2-40B4-BE49-F238E27FC236}">
                <a16:creationId xmlns:a16="http://schemas.microsoft.com/office/drawing/2014/main" id="{F4EB1001-BE4E-4FED-AB82-AE240F8D93DB}"/>
              </a:ext>
            </a:extLst>
          </p:cNvPr>
          <p:cNvSpPr>
            <a:spLocks noChangeArrowheads="1"/>
          </p:cNvSpPr>
          <p:nvPr/>
        </p:nvSpPr>
        <p:spPr bwMode="auto">
          <a:xfrm>
            <a:off x="1258888" y="1773238"/>
            <a:ext cx="6911975"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b="1" baseline="0">
                <a:solidFill>
                  <a:srgbClr val="000066"/>
                </a:solidFill>
                <a:latin typeface="华文中宋" panose="02010600040101010101" pitchFamily="2" charset="-122"/>
              </a:rPr>
              <a:t>       </a:t>
            </a:r>
            <a:r>
              <a:rPr lang="zh-CN" altLang="en-US" sz="2800" b="1" baseline="0">
                <a:solidFill>
                  <a:srgbClr val="000066"/>
                </a:solidFill>
                <a:latin typeface="华文中宋" panose="02010600040101010101" pitchFamily="2" charset="-122"/>
              </a:rPr>
              <a:t>量子理论，亦称量子物理学，是</a:t>
            </a:r>
            <a:r>
              <a:rPr lang="en-US" altLang="zh-CN" sz="2800" b="1" baseline="0">
                <a:solidFill>
                  <a:srgbClr val="000066"/>
                </a:solidFill>
                <a:latin typeface="华文中宋" panose="02010600040101010101" pitchFamily="2" charset="-122"/>
              </a:rPr>
              <a:t>20</a:t>
            </a:r>
            <a:r>
              <a:rPr lang="zh-CN" altLang="en-US" sz="2800" b="1" baseline="0">
                <a:solidFill>
                  <a:srgbClr val="000066"/>
                </a:solidFill>
                <a:latin typeface="华文中宋" panose="02010600040101010101" pitchFamily="2" charset="-122"/>
              </a:rPr>
              <a:t>世纪与相对论并肩崛起的又一场物理科学的重大变革，是探索微观粒子运动规律的物理学新理论。到目前为止，它的发展过程经历了旧量子论、量子力学、量子场论三个阶段。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084">
                                            <p:txEl>
                                              <p:pRg st="0" end="0"/>
                                            </p:txEl>
                                          </p:spTgt>
                                        </p:tgtEl>
                                        <p:attrNameLst>
                                          <p:attrName>style.visibility</p:attrName>
                                        </p:attrNameLst>
                                      </p:cBhvr>
                                      <p:to>
                                        <p:strVal val="visible"/>
                                      </p:to>
                                    </p:set>
                                    <p:animEffect transition="in" filter="wipe(left)">
                                      <p:cBhvr>
                                        <p:cTn id="7" dur="500"/>
                                        <p:tgtEl>
                                          <p:spTgt spid="174084">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4"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4" name="Rectangle 4">
            <a:extLst>
              <a:ext uri="{FF2B5EF4-FFF2-40B4-BE49-F238E27FC236}">
                <a16:creationId xmlns:a16="http://schemas.microsoft.com/office/drawing/2014/main" id="{79E65B22-264D-496B-B01C-C35C2E97FE95}"/>
              </a:ext>
            </a:extLst>
          </p:cNvPr>
          <p:cNvSpPr>
            <a:spLocks noChangeArrowheads="1"/>
          </p:cNvSpPr>
          <p:nvPr/>
        </p:nvSpPr>
        <p:spPr bwMode="auto">
          <a:xfrm>
            <a:off x="971550" y="908050"/>
            <a:ext cx="7272338" cy="534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b="1" baseline="0">
                <a:solidFill>
                  <a:srgbClr val="000066"/>
                </a:solidFill>
              </a:rPr>
              <a:t>        </a:t>
            </a:r>
            <a:r>
              <a:rPr lang="zh-CN" altLang="en-US" b="1" baseline="0">
                <a:solidFill>
                  <a:srgbClr val="000066"/>
                </a:solidFill>
              </a:rPr>
              <a:t>量子理论的更进一步的发展是人们想利用直积群</a:t>
            </a:r>
          </a:p>
          <a:p>
            <a:pPr>
              <a:lnSpc>
                <a:spcPct val="120000"/>
              </a:lnSpc>
            </a:pPr>
            <a:r>
              <a:rPr lang="en-US" altLang="zh-CN" b="1" baseline="0">
                <a:solidFill>
                  <a:srgbClr val="000066"/>
                </a:solidFill>
              </a:rPr>
              <a:t>SU(3)cXSU(2)</a:t>
            </a:r>
            <a:r>
              <a:rPr lang="en-US" altLang="zh-CN" b="1" baseline="-25000">
                <a:solidFill>
                  <a:srgbClr val="000066"/>
                </a:solidFill>
              </a:rPr>
              <a:t>L</a:t>
            </a:r>
            <a:r>
              <a:rPr lang="en-US" altLang="zh-CN" b="1" baseline="0">
                <a:solidFill>
                  <a:srgbClr val="000066"/>
                </a:solidFill>
              </a:rPr>
              <a:t>XU(1)</a:t>
            </a:r>
            <a:r>
              <a:rPr lang="en-US" altLang="zh-CN" b="1" baseline="-25000">
                <a:solidFill>
                  <a:srgbClr val="000066"/>
                </a:solidFill>
              </a:rPr>
              <a:t>Y</a:t>
            </a:r>
            <a:r>
              <a:rPr lang="en-US" altLang="zh-CN" b="1" baseline="0">
                <a:solidFill>
                  <a:srgbClr val="000066"/>
                </a:solidFill>
              </a:rPr>
              <a:t> </a:t>
            </a:r>
            <a:r>
              <a:rPr lang="zh-CN" altLang="en-US" b="1" baseline="0">
                <a:solidFill>
                  <a:srgbClr val="000066"/>
                </a:solidFill>
              </a:rPr>
              <a:t>来统一强、弱、电三种相互作用，用黑格斯机制使传递弱作用的中间玻色</a:t>
            </a:r>
            <a:r>
              <a:rPr lang="en-US" altLang="zh-CN" b="1" baseline="0">
                <a:solidFill>
                  <a:srgbClr val="000066"/>
                </a:solidFill>
              </a:rPr>
              <a:t>W</a:t>
            </a:r>
            <a:r>
              <a:rPr lang="en-US" altLang="zh-CN" b="1">
                <a:solidFill>
                  <a:srgbClr val="000066"/>
                </a:solidFill>
              </a:rPr>
              <a:t>+</a:t>
            </a:r>
            <a:r>
              <a:rPr lang="zh-CN" altLang="en-US" b="1" baseline="0">
                <a:solidFill>
                  <a:srgbClr val="000066"/>
                </a:solidFill>
              </a:rPr>
              <a:t>、</a:t>
            </a:r>
            <a:r>
              <a:rPr lang="en-US" altLang="zh-CN" b="1" baseline="0">
                <a:solidFill>
                  <a:srgbClr val="000066"/>
                </a:solidFill>
              </a:rPr>
              <a:t>W</a:t>
            </a:r>
            <a:r>
              <a:rPr lang="en-US" altLang="zh-CN" b="1">
                <a:solidFill>
                  <a:srgbClr val="000066"/>
                </a:solidFill>
              </a:rPr>
              <a:t>-</a:t>
            </a:r>
            <a:r>
              <a:rPr lang="zh-CN" altLang="en-US" b="1" baseline="0">
                <a:solidFill>
                  <a:srgbClr val="000066"/>
                </a:solidFill>
              </a:rPr>
              <a:t>、和</a:t>
            </a:r>
            <a:r>
              <a:rPr lang="en-US" altLang="zh-CN" b="1" baseline="0">
                <a:solidFill>
                  <a:srgbClr val="000066"/>
                </a:solidFill>
              </a:rPr>
              <a:t>Z</a:t>
            </a:r>
            <a:r>
              <a:rPr lang="en-US" altLang="zh-CN" b="1">
                <a:solidFill>
                  <a:srgbClr val="000066"/>
                </a:solidFill>
              </a:rPr>
              <a:t>0</a:t>
            </a:r>
            <a:r>
              <a:rPr lang="en-US" altLang="zh-CN" b="1" baseline="0">
                <a:solidFill>
                  <a:srgbClr val="000066"/>
                </a:solidFill>
              </a:rPr>
              <a:t> </a:t>
            </a:r>
            <a:r>
              <a:rPr lang="zh-CN" altLang="en-US" b="1" baseline="0">
                <a:solidFill>
                  <a:srgbClr val="000066"/>
                </a:solidFill>
              </a:rPr>
              <a:t>获得质量，再加上奇异数改变中性流的</a:t>
            </a:r>
            <a:r>
              <a:rPr lang="en-US" altLang="zh-CN" b="1" baseline="0">
                <a:solidFill>
                  <a:srgbClr val="000066"/>
                </a:solidFill>
              </a:rPr>
              <a:t>GIM </a:t>
            </a:r>
            <a:r>
              <a:rPr lang="zh-CN" altLang="en-US" b="1" baseline="0">
                <a:solidFill>
                  <a:srgbClr val="000066"/>
                </a:solidFill>
              </a:rPr>
              <a:t>（</a:t>
            </a:r>
            <a:r>
              <a:rPr lang="en-US" altLang="zh-CN" b="1" i="1" baseline="0">
                <a:solidFill>
                  <a:srgbClr val="000066"/>
                </a:solidFill>
                <a:ea typeface="宋体" panose="02010600030101010101" pitchFamily="2" charset="-122"/>
              </a:rPr>
              <a:t>S</a:t>
            </a:r>
            <a:r>
              <a:rPr lang="en-US" altLang="zh-CN" b="1" baseline="0">
                <a:solidFill>
                  <a:srgbClr val="000066"/>
                </a:solidFill>
                <a:ea typeface="宋体" panose="02010600030101010101" pitchFamily="2" charset="-122"/>
              </a:rPr>
              <a:t>.</a:t>
            </a:r>
            <a:r>
              <a:rPr lang="en-US" altLang="zh-CN" b="1" i="1" baseline="0">
                <a:solidFill>
                  <a:srgbClr val="000066"/>
                </a:solidFill>
                <a:ea typeface="宋体" panose="02010600030101010101" pitchFamily="2" charset="-122"/>
              </a:rPr>
              <a:t>L</a:t>
            </a:r>
            <a:r>
              <a:rPr lang="en-US" altLang="zh-CN" b="1" baseline="0">
                <a:solidFill>
                  <a:srgbClr val="000066"/>
                </a:solidFill>
                <a:ea typeface="宋体" panose="02010600030101010101" pitchFamily="2" charset="-122"/>
              </a:rPr>
              <a:t>.</a:t>
            </a:r>
            <a:r>
              <a:rPr lang="en-US" altLang="zh-CN" b="1" i="1" baseline="0">
                <a:solidFill>
                  <a:srgbClr val="000066"/>
                </a:solidFill>
                <a:ea typeface="宋体" panose="02010600030101010101" pitchFamily="2" charset="-122"/>
              </a:rPr>
              <a:t>Glashow</a:t>
            </a:r>
            <a:r>
              <a:rPr lang="zh-CN" altLang="en-US" b="1" baseline="0">
                <a:solidFill>
                  <a:srgbClr val="000066"/>
                </a:solidFill>
                <a:ea typeface="宋体" panose="02010600030101010101" pitchFamily="2" charset="-122"/>
              </a:rPr>
              <a:t>、</a:t>
            </a:r>
            <a:r>
              <a:rPr lang="en-US" altLang="zh-CN" b="1" i="1" baseline="0">
                <a:solidFill>
                  <a:srgbClr val="000066"/>
                </a:solidFill>
                <a:ea typeface="宋体" panose="02010600030101010101" pitchFamily="2" charset="-122"/>
              </a:rPr>
              <a:t>J</a:t>
            </a:r>
            <a:r>
              <a:rPr lang="en-US" altLang="zh-CN" b="1" baseline="0">
                <a:solidFill>
                  <a:srgbClr val="000066"/>
                </a:solidFill>
                <a:ea typeface="宋体" panose="02010600030101010101" pitchFamily="2" charset="-122"/>
              </a:rPr>
              <a:t>.</a:t>
            </a:r>
            <a:r>
              <a:rPr lang="en-US" altLang="zh-CN" b="1" i="1" baseline="0">
                <a:solidFill>
                  <a:srgbClr val="000066"/>
                </a:solidFill>
                <a:ea typeface="宋体" panose="02010600030101010101" pitchFamily="2" charset="-122"/>
              </a:rPr>
              <a:t>Iliopolous</a:t>
            </a:r>
            <a:r>
              <a:rPr lang="zh-CN" altLang="en-US" b="1" baseline="0">
                <a:solidFill>
                  <a:srgbClr val="000066"/>
                </a:solidFill>
                <a:ea typeface="宋体" panose="02010600030101010101" pitchFamily="2" charset="-122"/>
              </a:rPr>
              <a:t>、</a:t>
            </a:r>
            <a:r>
              <a:rPr lang="en-US" altLang="zh-CN" b="1" i="1" baseline="0">
                <a:solidFill>
                  <a:srgbClr val="000066"/>
                </a:solidFill>
                <a:ea typeface="宋体" panose="02010600030101010101" pitchFamily="2" charset="-122"/>
              </a:rPr>
              <a:t>L</a:t>
            </a:r>
            <a:r>
              <a:rPr lang="en-US" altLang="zh-CN" b="1" baseline="0">
                <a:solidFill>
                  <a:srgbClr val="000066"/>
                </a:solidFill>
                <a:ea typeface="宋体" panose="02010600030101010101" pitchFamily="2" charset="-122"/>
              </a:rPr>
              <a:t>.</a:t>
            </a:r>
            <a:r>
              <a:rPr lang="en-US" altLang="zh-CN" b="1" i="1" baseline="0">
                <a:solidFill>
                  <a:srgbClr val="000066"/>
                </a:solidFill>
                <a:ea typeface="宋体" panose="02010600030101010101" pitchFamily="2" charset="-122"/>
              </a:rPr>
              <a:t>Maiani</a:t>
            </a:r>
            <a:r>
              <a:rPr lang="zh-CN" altLang="en-US" b="1" baseline="0">
                <a:solidFill>
                  <a:srgbClr val="000066"/>
                </a:solidFill>
              </a:rPr>
              <a:t>）机制这就是粒子物理学中的“标准模型”，标准模型取得了令人注目的成功，它经历迄今为止的所有实验的检验，而超出它结果的一个也没有。但是标准模型中的</a:t>
            </a:r>
            <a:r>
              <a:rPr lang="en-US" altLang="zh-CN" b="1" baseline="0">
                <a:solidFill>
                  <a:srgbClr val="000066"/>
                </a:solidFill>
                <a:ea typeface="宋体" panose="02010600030101010101" pitchFamily="2" charset="-122"/>
              </a:rPr>
              <a:t>Higgs</a:t>
            </a:r>
            <a:r>
              <a:rPr lang="zh-CN" altLang="en-US" b="1" baseline="0">
                <a:solidFill>
                  <a:srgbClr val="000066"/>
                </a:solidFill>
              </a:rPr>
              <a:t>场</a:t>
            </a:r>
            <a:r>
              <a:rPr lang="en-US" altLang="zh-CN" b="1" baseline="0">
                <a:solidFill>
                  <a:srgbClr val="000066"/>
                </a:solidFill>
              </a:rPr>
              <a:t>—</a:t>
            </a:r>
            <a:r>
              <a:rPr lang="en-US" altLang="zh-CN" b="1" baseline="0">
                <a:solidFill>
                  <a:srgbClr val="000066"/>
                </a:solidFill>
                <a:ea typeface="宋体" panose="02010600030101010101" pitchFamily="2" charset="-122"/>
              </a:rPr>
              <a:t>Higgs</a:t>
            </a:r>
            <a:r>
              <a:rPr lang="zh-CN" altLang="en-US" b="1" baseline="0">
                <a:solidFill>
                  <a:srgbClr val="000066"/>
                </a:solidFill>
              </a:rPr>
              <a:t>粒子（</a:t>
            </a:r>
            <a:r>
              <a:rPr lang="en-US" altLang="zh-CN" b="1" baseline="0">
                <a:solidFill>
                  <a:srgbClr val="000066"/>
                </a:solidFill>
              </a:rPr>
              <a:t>H</a:t>
            </a:r>
            <a:r>
              <a:rPr lang="zh-CN" altLang="en-US" b="1" baseline="0">
                <a:solidFill>
                  <a:srgbClr val="000066"/>
                </a:solidFill>
              </a:rPr>
              <a:t>）长期未被发现。寻找</a:t>
            </a:r>
            <a:r>
              <a:rPr lang="en-US" altLang="zh-CN" b="1" baseline="0">
                <a:solidFill>
                  <a:srgbClr val="000066"/>
                </a:solidFill>
              </a:rPr>
              <a:t>H</a:t>
            </a:r>
            <a:r>
              <a:rPr lang="zh-CN" altLang="en-US" b="1" baseline="0">
                <a:solidFill>
                  <a:srgbClr val="000066"/>
                </a:solidFill>
              </a:rPr>
              <a:t>粒子成为物理学的重要而迫切的任务。当然也是量子场论工作者的一块心病。盼望本世纪</a:t>
            </a:r>
            <a:r>
              <a:rPr lang="en-US" altLang="zh-CN" b="1" baseline="0">
                <a:solidFill>
                  <a:srgbClr val="000066"/>
                </a:solidFill>
              </a:rPr>
              <a:t>20 </a:t>
            </a:r>
            <a:r>
              <a:rPr lang="zh-CN" altLang="en-US" b="1" baseline="0">
                <a:solidFill>
                  <a:srgbClr val="000066"/>
                </a:solidFill>
              </a:rPr>
              <a:t>年代能在</a:t>
            </a:r>
            <a:r>
              <a:rPr lang="zh-CN" altLang="en-US" b="1" baseline="0">
                <a:solidFill>
                  <a:srgbClr val="000066"/>
                </a:solidFill>
                <a:ea typeface="宋体" panose="02010600030101010101" pitchFamily="2" charset="-122"/>
              </a:rPr>
              <a:t>大型强子对撞机（</a:t>
            </a:r>
            <a:r>
              <a:rPr lang="en-US" altLang="zh-CN" b="1" baseline="0">
                <a:solidFill>
                  <a:srgbClr val="000066"/>
                </a:solidFill>
                <a:ea typeface="宋体" panose="02010600030101010101" pitchFamily="2" charset="-122"/>
              </a:rPr>
              <a:t>LHC,The Large Hadron Collider</a:t>
            </a:r>
            <a:r>
              <a:rPr lang="zh-CN" altLang="en-US" b="1" baseline="0">
                <a:solidFill>
                  <a:srgbClr val="000066"/>
                </a:solidFill>
                <a:ea typeface="宋体" panose="02010600030101010101" pitchFamily="2" charset="-122"/>
              </a:rPr>
              <a:t>）</a:t>
            </a:r>
            <a:r>
              <a:rPr lang="zh-CN" altLang="en-US" b="1" baseline="0">
                <a:solidFill>
                  <a:srgbClr val="000066"/>
                </a:solidFill>
              </a:rPr>
              <a:t>上找到它。</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8" name="Rectangle 4">
            <a:extLst>
              <a:ext uri="{FF2B5EF4-FFF2-40B4-BE49-F238E27FC236}">
                <a16:creationId xmlns:a16="http://schemas.microsoft.com/office/drawing/2014/main" id="{AEFBE37C-7FB1-4F90-B702-47CA24F08DE7}"/>
              </a:ext>
            </a:extLst>
          </p:cNvPr>
          <p:cNvSpPr>
            <a:spLocks noChangeArrowheads="1"/>
          </p:cNvSpPr>
          <p:nvPr/>
        </p:nvSpPr>
        <p:spPr bwMode="auto">
          <a:xfrm>
            <a:off x="611188" y="908050"/>
            <a:ext cx="8064500"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3200" b="1" baseline="0">
                <a:solidFill>
                  <a:srgbClr val="FF0000"/>
                </a:solidFill>
                <a:ea typeface="黑体" panose="02010609060101010101" pitchFamily="49" charset="-122"/>
              </a:rPr>
              <a:t>小结</a:t>
            </a:r>
          </a:p>
          <a:p>
            <a:pPr>
              <a:lnSpc>
                <a:spcPct val="120000"/>
              </a:lnSpc>
            </a:pPr>
            <a:endParaRPr lang="zh-CN" altLang="en-US" b="1" baseline="0">
              <a:solidFill>
                <a:srgbClr val="000066"/>
              </a:solidFill>
            </a:endParaRPr>
          </a:p>
          <a:p>
            <a:pPr>
              <a:lnSpc>
                <a:spcPct val="120000"/>
              </a:lnSpc>
            </a:pPr>
            <a:r>
              <a:rPr lang="zh-CN" altLang="en-US" b="1" baseline="0">
                <a:solidFill>
                  <a:srgbClr val="000066"/>
                </a:solidFill>
              </a:rPr>
              <a:t>        量子力学是描述微观粒子运动规律的。非相对论量子力学只能处理低能（ </a:t>
            </a:r>
            <a:r>
              <a:rPr lang="en-US" altLang="zh-CN" b="1" baseline="0">
                <a:solidFill>
                  <a:srgbClr val="000066"/>
                </a:solidFill>
              </a:rPr>
              <a:t>E&lt;&lt;mc</a:t>
            </a:r>
            <a:r>
              <a:rPr lang="en-US" altLang="zh-CN" b="1">
                <a:solidFill>
                  <a:srgbClr val="000066"/>
                </a:solidFill>
              </a:rPr>
              <a:t>2 </a:t>
            </a:r>
            <a:r>
              <a:rPr lang="zh-CN" altLang="en-US" b="1" baseline="0">
                <a:solidFill>
                  <a:srgbClr val="000066"/>
                </a:solidFill>
              </a:rPr>
              <a:t>）情况下的问题。而相对论量子力学只能处理高能（</a:t>
            </a:r>
            <a:r>
              <a:rPr lang="en-US" altLang="zh-CN" b="1" baseline="0">
                <a:solidFill>
                  <a:srgbClr val="000066"/>
                </a:solidFill>
              </a:rPr>
              <a:t>E&gt;&gt;mc</a:t>
            </a:r>
            <a:r>
              <a:rPr lang="en-US" altLang="zh-CN" b="1">
                <a:solidFill>
                  <a:srgbClr val="000066"/>
                </a:solidFill>
              </a:rPr>
              <a:t>2</a:t>
            </a:r>
            <a:r>
              <a:rPr lang="zh-CN" altLang="en-US" b="1" baseline="0">
                <a:solidFill>
                  <a:srgbClr val="000066"/>
                </a:solidFill>
              </a:rPr>
              <a:t>）情况下单电子在外场中的运动，而不能处理多电子体系问题。在高能情况下，不可能象在非相对论情况中那样区分粒子和场，当粒子能量的改变与粒子静止能量可比拟时，粒子就转化为其它种粒子。非相对论量子力学和狄拉克相对论量子力学都不能满足这个要求，即它不能描写粒子的产生与湮灭。而量子场论则是研究粒子性质和相互作用的主要理论工具，它是通过量子化了的场描述高能微观粒子的产生、消失和转化。</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54" name="Text Box 26">
            <a:extLst>
              <a:ext uri="{FF2B5EF4-FFF2-40B4-BE49-F238E27FC236}">
                <a16:creationId xmlns:a16="http://schemas.microsoft.com/office/drawing/2014/main" id="{1F96F6D9-DEE8-47DF-85FE-F63C3EF5DE95}"/>
              </a:ext>
            </a:extLst>
          </p:cNvPr>
          <p:cNvSpPr txBox="1">
            <a:spLocks noChangeArrowheads="1"/>
          </p:cNvSpPr>
          <p:nvPr/>
        </p:nvSpPr>
        <p:spPr bwMode="auto">
          <a:xfrm>
            <a:off x="468313" y="836613"/>
            <a:ext cx="72247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400" b="1" baseline="0">
                <a:solidFill>
                  <a:srgbClr val="000066"/>
                </a:solidFill>
                <a:effectLst>
                  <a:outerShdw blurRad="38100" dist="38100" dir="2700000" algn="tl">
                    <a:srgbClr val="C0C0C0"/>
                  </a:outerShdw>
                </a:effectLst>
                <a:ea typeface="黑体" panose="02010609060101010101" pitchFamily="49" charset="-122"/>
              </a:rPr>
              <a:t>§2 </a:t>
            </a:r>
            <a:r>
              <a:rPr lang="zh-CN" altLang="en-US" sz="3400" b="1" baseline="0">
                <a:solidFill>
                  <a:srgbClr val="000066"/>
                </a:solidFill>
                <a:effectLst>
                  <a:outerShdw blurRad="38100" dist="38100" dir="2700000" algn="tl">
                    <a:srgbClr val="C0C0C0"/>
                  </a:outerShdw>
                </a:effectLst>
                <a:ea typeface="黑体" panose="02010609060101010101" pitchFamily="49" charset="-122"/>
              </a:rPr>
              <a:t>粒子和粒子的分类 四种相互作用 </a:t>
            </a:r>
          </a:p>
        </p:txBody>
      </p:sp>
      <p:graphicFrame>
        <p:nvGraphicFramePr>
          <p:cNvPr id="201757" name="Object 29">
            <a:extLst>
              <a:ext uri="{FF2B5EF4-FFF2-40B4-BE49-F238E27FC236}">
                <a16:creationId xmlns:a16="http://schemas.microsoft.com/office/drawing/2014/main" id="{4D0F5556-CB99-448C-8C81-43B5BA3DF2FB}"/>
              </a:ext>
            </a:extLst>
          </p:cNvPr>
          <p:cNvGraphicFramePr>
            <a:graphicFrameLocks noChangeAspect="1"/>
          </p:cNvGraphicFramePr>
          <p:nvPr/>
        </p:nvGraphicFramePr>
        <p:xfrm>
          <a:off x="650875" y="2398713"/>
          <a:ext cx="8310563" cy="3668712"/>
        </p:xfrm>
        <a:graphic>
          <a:graphicData uri="http://schemas.openxmlformats.org/presentationml/2006/ole">
            <mc:AlternateContent xmlns:mc="http://schemas.openxmlformats.org/markup-compatibility/2006">
              <mc:Choice xmlns:v="urn:schemas-microsoft-com:vml" Requires="v">
                <p:oleObj spid="_x0000_s201762" name="公式" r:id="rId3" imgW="3530520" imgH="1930320" progId="Equation.3">
                  <p:embed/>
                </p:oleObj>
              </mc:Choice>
              <mc:Fallback>
                <p:oleObj name="公式" r:id="rId3" imgW="3530520" imgH="1930320" progId="Equation.3">
                  <p:embed/>
                  <p:pic>
                    <p:nvPicPr>
                      <p:cNvPr id="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875" y="2398713"/>
                        <a:ext cx="8310563" cy="3668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a:extLst>
              <a:ext uri="{FF2B5EF4-FFF2-40B4-BE49-F238E27FC236}">
                <a16:creationId xmlns:a16="http://schemas.microsoft.com/office/drawing/2014/main" id="{A30A7BCD-EED1-4955-B6FD-DBDB20217764}"/>
              </a:ext>
            </a:extLst>
          </p:cNvPr>
          <p:cNvSpPr>
            <a:spLocks noChangeArrowheads="1"/>
          </p:cNvSpPr>
          <p:nvPr/>
        </p:nvSpPr>
        <p:spPr bwMode="auto">
          <a:xfrm>
            <a:off x="690563" y="1031875"/>
            <a:ext cx="2879725" cy="579438"/>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066800" indent="-609600">
              <a:defRPr kumimoji="1" sz="2400">
                <a:solidFill>
                  <a:schemeClr val="tx1"/>
                </a:solidFill>
                <a:latin typeface="Times New Roman" panose="02020603050405020304" pitchFamily="18" charset="0"/>
                <a:ea typeface="宋体" panose="02010600030101010101" pitchFamily="2" charset="-122"/>
              </a:defRPr>
            </a:lvl2pPr>
            <a:lvl3pPr marL="1524000" indent="-609600">
              <a:defRPr kumimoji="1" sz="2400">
                <a:solidFill>
                  <a:schemeClr val="tx1"/>
                </a:solidFill>
                <a:latin typeface="Times New Roman" panose="02020603050405020304" pitchFamily="18" charset="0"/>
                <a:ea typeface="宋体" panose="02010600030101010101" pitchFamily="2" charset="-122"/>
              </a:defRPr>
            </a:lvl3pPr>
            <a:lvl4pPr marL="1981200" indent="-609600">
              <a:defRPr kumimoji="1" sz="2400">
                <a:solidFill>
                  <a:schemeClr val="tx1"/>
                </a:solidFill>
                <a:latin typeface="Times New Roman" panose="02020603050405020304" pitchFamily="18" charset="0"/>
                <a:ea typeface="宋体" panose="02010600030101010101" pitchFamily="2" charset="-122"/>
              </a:defRPr>
            </a:lvl4pPr>
            <a:lvl5pPr marL="2438400" indent="-609600">
              <a:defRPr kumimoji="1" sz="2400">
                <a:solidFill>
                  <a:schemeClr val="tx1"/>
                </a:solidFill>
                <a:latin typeface="Times New Roman" panose="02020603050405020304" pitchFamily="18" charset="0"/>
                <a:ea typeface="宋体" panose="02010600030101010101" pitchFamily="2" charset="-122"/>
              </a:defRPr>
            </a:lvl5pPr>
            <a:lvl6pPr marL="2895600" indent="-609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352800" indent="-609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810000" indent="-609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267200" indent="-609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3200" b="1" baseline="0">
                <a:solidFill>
                  <a:srgbClr val="FF0000"/>
                </a:solidFill>
                <a:effectLst>
                  <a:outerShdw blurRad="38100" dist="38100" dir="2700000" algn="tl">
                    <a:srgbClr val="000000"/>
                  </a:outerShdw>
                </a:effectLst>
                <a:latin typeface="华文中宋" panose="02010600040101010101" pitchFamily="2" charset="-122"/>
                <a:ea typeface="华文中宋" panose="02010600040101010101" pitchFamily="2" charset="-122"/>
              </a:rPr>
              <a:t>1. </a:t>
            </a:r>
            <a:r>
              <a:rPr lang="zh-CN" altLang="en-US" sz="3200" b="1" baseline="0">
                <a:solidFill>
                  <a:srgbClr val="FF0000"/>
                </a:solidFill>
                <a:effectLst>
                  <a:outerShdw blurRad="38100" dist="38100" dir="2700000" algn="tl">
                    <a:srgbClr val="000000"/>
                  </a:outerShdw>
                </a:effectLst>
                <a:latin typeface="华文中宋" panose="02010600040101010101" pitchFamily="2" charset="-122"/>
                <a:ea typeface="华文中宋" panose="02010600040101010101" pitchFamily="2" charset="-122"/>
              </a:rPr>
              <a:t>粒子的分类</a:t>
            </a:r>
          </a:p>
        </p:txBody>
      </p:sp>
      <p:graphicFrame>
        <p:nvGraphicFramePr>
          <p:cNvPr id="306179" name="Group 3">
            <a:extLst>
              <a:ext uri="{FF2B5EF4-FFF2-40B4-BE49-F238E27FC236}">
                <a16:creationId xmlns:a16="http://schemas.microsoft.com/office/drawing/2014/main" id="{B7AB7578-AFF7-4A27-BD16-90105C64A1F0}"/>
              </a:ext>
            </a:extLst>
          </p:cNvPr>
          <p:cNvGraphicFramePr>
            <a:graphicFrameLocks noGrp="1"/>
          </p:cNvGraphicFramePr>
          <p:nvPr/>
        </p:nvGraphicFramePr>
        <p:xfrm>
          <a:off x="684213" y="2205038"/>
          <a:ext cx="8153400" cy="3527425"/>
        </p:xfrm>
        <a:graphic>
          <a:graphicData uri="http://schemas.openxmlformats.org/drawingml/2006/table">
            <a:tbl>
              <a:tblPr/>
              <a:tblGrid>
                <a:gridCol w="2282825">
                  <a:extLst>
                    <a:ext uri="{9D8B030D-6E8A-4147-A177-3AD203B41FA5}">
                      <a16:colId xmlns:a16="http://schemas.microsoft.com/office/drawing/2014/main" val="2310228520"/>
                    </a:ext>
                  </a:extLst>
                </a:gridCol>
                <a:gridCol w="2136775">
                  <a:extLst>
                    <a:ext uri="{9D8B030D-6E8A-4147-A177-3AD203B41FA5}">
                      <a16:colId xmlns:a16="http://schemas.microsoft.com/office/drawing/2014/main" val="3076279099"/>
                    </a:ext>
                  </a:extLst>
                </a:gridCol>
                <a:gridCol w="1598612">
                  <a:extLst>
                    <a:ext uri="{9D8B030D-6E8A-4147-A177-3AD203B41FA5}">
                      <a16:colId xmlns:a16="http://schemas.microsoft.com/office/drawing/2014/main" val="2583157275"/>
                    </a:ext>
                  </a:extLst>
                </a:gridCol>
                <a:gridCol w="2135188">
                  <a:extLst>
                    <a:ext uri="{9D8B030D-6E8A-4147-A177-3AD203B41FA5}">
                      <a16:colId xmlns:a16="http://schemas.microsoft.com/office/drawing/2014/main" val="2789639853"/>
                    </a:ext>
                  </a:extLst>
                </a:gridCol>
              </a:tblGrid>
              <a:tr h="869950">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华文中宋" panose="02010600040101010101" pitchFamily="2" charset="-122"/>
                        </a:rPr>
                        <a:t>分类</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华文中宋" panose="02010600040101010101" pitchFamily="2" charset="-122"/>
                        </a:rPr>
                        <a:t>自旋</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华文中宋" panose="02010600040101010101" pitchFamily="2" charset="-122"/>
                        </a:rPr>
                        <a:t>泡利不相容原理</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华文中宋" panose="02010600040101010101" pitchFamily="2" charset="-122"/>
                        </a:rPr>
                        <a:t>统计规律</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extLst>
                  <a:ext uri="{0D108BD9-81ED-4DB2-BD59-A6C34878D82A}">
                    <a16:rowId xmlns:a16="http://schemas.microsoft.com/office/drawing/2014/main" val="1068151872"/>
                  </a:ext>
                </a:extLst>
              </a:tr>
              <a:tr h="1335088">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华文中宋" panose="02010600040101010101" pitchFamily="2" charset="-122"/>
                        </a:rPr>
                        <a:t>费米子</a:t>
                      </a: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华文中宋" panose="02010600040101010101" pitchFamily="2" charset="-122"/>
                        </a:rPr>
                        <a:t> </a:t>
                      </a:r>
                      <a:r>
                        <a:rPr kumimoji="1" lang="en-US" altLang="zh-CN" sz="2000" b="1" i="0" u="none" strike="noStrike" cap="none" normalizeH="0" baseline="0">
                          <a:ln>
                            <a:noFill/>
                          </a:ln>
                          <a:solidFill>
                            <a:srgbClr val="00FFFF"/>
                          </a:solidFill>
                          <a:effectLst/>
                          <a:latin typeface="Times New Roman" panose="02020603050405020304" pitchFamily="18" charset="0"/>
                          <a:ea typeface="华文中宋" panose="02010600040101010101" pitchFamily="2" charset="-122"/>
                        </a:rPr>
                        <a:t>(</a:t>
                      </a:r>
                      <a:r>
                        <a:rPr kumimoji="1" lang="zh-CN" altLang="en-US" sz="2000" b="1" i="0" u="none" strike="noStrike" cap="none" normalizeH="0" baseline="0">
                          <a:ln>
                            <a:noFill/>
                          </a:ln>
                          <a:solidFill>
                            <a:srgbClr val="00FFFF"/>
                          </a:solidFill>
                          <a:effectLst/>
                          <a:latin typeface="Times New Roman" panose="02020603050405020304" pitchFamily="18" charset="0"/>
                          <a:ea typeface="华文中宋" panose="02010600040101010101" pitchFamily="2" charset="-122"/>
                        </a:rPr>
                        <a:t>电子  质子  中子   各种重子</a:t>
                      </a:r>
                      <a:r>
                        <a:rPr kumimoji="1" lang="en-US" altLang="zh-CN" sz="2000" b="1" i="0" u="none" strike="noStrike" cap="none" normalizeH="0" baseline="0">
                          <a:ln>
                            <a:noFill/>
                          </a:ln>
                          <a:solidFill>
                            <a:srgbClr val="00FFFF"/>
                          </a:solidFill>
                          <a:effectLst/>
                          <a:latin typeface="Times New Roman" panose="02020603050405020304" pitchFamily="18" charset="0"/>
                          <a:ea typeface="华文中宋" panose="02010600040101010101" pitchFamily="2" charset="-122"/>
                        </a:rPr>
                        <a: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半整数</a:t>
                      </a: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1/2</a:t>
                      </a:r>
                      <a:r>
                        <a:rPr kumimoji="1" lang="zh-CN" altLang="en-US" sz="20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a:t>
                      </a:r>
                      <a:r>
                        <a:rPr kumimoji="1" lang="en-US" altLang="zh-CN" sz="20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3/2</a:t>
                      </a:r>
                      <a:r>
                        <a:rPr kumimoji="1" lang="zh-CN" altLang="en-US" sz="20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a:t>
                      </a:r>
                      <a:r>
                        <a:rPr kumimoji="1" lang="en-US" altLang="zh-CN" sz="20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服从</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费米</a:t>
                      </a:r>
                      <a:r>
                        <a:rPr kumimoji="1" lang="en-US" altLang="zh-CN" sz="24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a:t>
                      </a:r>
                      <a:r>
                        <a:rPr kumimoji="1" lang="zh-CN" altLang="en-US" sz="24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狄拉克统计分布</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163505727"/>
                  </a:ext>
                </a:extLst>
              </a:tr>
              <a:tr h="1322388">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华文中宋" panose="02010600040101010101" pitchFamily="2" charset="-122"/>
                        </a:rPr>
                        <a:t>玻色子</a:t>
                      </a:r>
                    </a:p>
                    <a:p>
                      <a:pPr marL="0" marR="0" lvl="0" indent="0" algn="ctr" defTabSz="914400" rtl="0" eaLnBrk="1" fontAlgn="base" latinLnBrk="0" hangingPunct="1">
                        <a:lnSpc>
                          <a:spcPct val="8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华文中宋" panose="02010600040101010101" pitchFamily="2" charset="-122"/>
                        </a:rPr>
                        <a:t> </a:t>
                      </a:r>
                      <a:r>
                        <a:rPr kumimoji="1" lang="en-US" altLang="zh-CN" sz="2000" b="1" i="0" u="none" strike="noStrike" cap="none" normalizeH="0" baseline="0">
                          <a:ln>
                            <a:noFill/>
                          </a:ln>
                          <a:solidFill>
                            <a:srgbClr val="00FFFF"/>
                          </a:solidFill>
                          <a:effectLst/>
                          <a:latin typeface="Times New Roman" panose="02020603050405020304" pitchFamily="18" charset="0"/>
                          <a:ea typeface="华文中宋" panose="02010600040101010101" pitchFamily="2" charset="-122"/>
                        </a:rPr>
                        <a:t>( </a:t>
                      </a:r>
                      <a:r>
                        <a:rPr kumimoji="1" lang="zh-CN" altLang="en-US" sz="2000" b="1" i="0" u="none" strike="noStrike" cap="none" normalizeH="0" baseline="0">
                          <a:ln>
                            <a:noFill/>
                          </a:ln>
                          <a:solidFill>
                            <a:srgbClr val="00FFFF"/>
                          </a:solidFill>
                          <a:effectLst/>
                          <a:latin typeface="Times New Roman" panose="02020603050405020304" pitchFamily="18" charset="0"/>
                          <a:ea typeface="华文中宋" panose="02010600040101010101" pitchFamily="2" charset="-122"/>
                        </a:rPr>
                        <a:t>光子  </a:t>
                      </a:r>
                      <a:r>
                        <a:rPr kumimoji="1" lang="zh-CN" altLang="en-US" sz="2000" b="1" i="0" u="none" strike="noStrike" cap="none" normalizeH="0" baseline="0">
                          <a:ln>
                            <a:noFill/>
                          </a:ln>
                          <a:solidFill>
                            <a:srgbClr val="00FFFF"/>
                          </a:solidFill>
                          <a:effectLst/>
                          <a:latin typeface="Times New Roman" panose="02020603050405020304" pitchFamily="18" charset="0"/>
                          <a:ea typeface="华文中宋" panose="02010600040101010101" pitchFamily="2" charset="-122"/>
                          <a:sym typeface="Symbol" panose="05050102010706020507" pitchFamily="18" charset="2"/>
                        </a:rPr>
                        <a:t> </a:t>
                      </a:r>
                      <a:r>
                        <a:rPr kumimoji="1" lang="zh-CN" altLang="en-US" sz="2000" b="1" i="0" u="none" strike="noStrike" cap="none" normalizeH="0" baseline="0">
                          <a:ln>
                            <a:noFill/>
                          </a:ln>
                          <a:solidFill>
                            <a:srgbClr val="00FFFF"/>
                          </a:solidFill>
                          <a:effectLst/>
                          <a:latin typeface="Times New Roman" panose="02020603050405020304" pitchFamily="18" charset="0"/>
                          <a:ea typeface="华文中宋" panose="02010600040101010101" pitchFamily="2" charset="-122"/>
                        </a:rPr>
                        <a:t>介子</a:t>
                      </a:r>
                    </a:p>
                    <a:p>
                      <a:pPr marL="0" marR="0" lvl="0" indent="0" algn="ctr" defTabSz="914400" rtl="0" eaLnBrk="1" fontAlgn="base" latinLnBrk="0" hangingPunct="1">
                        <a:lnSpc>
                          <a:spcPct val="8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00FFFF"/>
                          </a:solidFill>
                          <a:effectLst/>
                          <a:latin typeface="Times New Roman" panose="02020603050405020304" pitchFamily="18" charset="0"/>
                          <a:ea typeface="华文中宋" panose="02010600040101010101" pitchFamily="2" charset="-122"/>
                        </a:rPr>
                        <a:t>K</a:t>
                      </a:r>
                      <a:r>
                        <a:rPr kumimoji="1" lang="zh-CN" altLang="en-US" sz="2000" b="1" i="0" u="none" strike="noStrike" cap="none" normalizeH="0" baseline="0">
                          <a:ln>
                            <a:noFill/>
                          </a:ln>
                          <a:solidFill>
                            <a:srgbClr val="00FFFF"/>
                          </a:solidFill>
                          <a:effectLst/>
                          <a:latin typeface="Times New Roman" panose="02020603050405020304" pitchFamily="18" charset="0"/>
                          <a:ea typeface="华文中宋" panose="02010600040101010101" pitchFamily="2" charset="-122"/>
                        </a:rPr>
                        <a:t>介子、</a:t>
                      </a:r>
                      <a:r>
                        <a:rPr kumimoji="1" lang="zh-CN" altLang="en-US" sz="2000" b="1" i="0" u="none" strike="noStrike" cap="none" normalizeH="0" baseline="0">
                          <a:ln>
                            <a:noFill/>
                          </a:ln>
                          <a:solidFill>
                            <a:srgbClr val="00FFFF"/>
                          </a:solidFill>
                          <a:effectLst/>
                          <a:latin typeface="Times New Roman" panose="02020603050405020304" pitchFamily="18" charset="0"/>
                          <a:ea typeface="华文中宋" panose="02010600040101010101" pitchFamily="2" charset="-122"/>
                          <a:sym typeface="Symbol" panose="05050102010706020507" pitchFamily="18" charset="2"/>
                        </a:rPr>
                        <a:t></a:t>
                      </a:r>
                      <a:r>
                        <a:rPr kumimoji="1" lang="zh-CN" altLang="en-US" sz="2000" b="1" i="0" u="none" strike="noStrike" cap="none" normalizeH="0" baseline="0">
                          <a:ln>
                            <a:noFill/>
                          </a:ln>
                          <a:solidFill>
                            <a:srgbClr val="00FFFF"/>
                          </a:solidFill>
                          <a:effectLst/>
                          <a:latin typeface="Times New Roman" panose="02020603050405020304" pitchFamily="18" charset="0"/>
                          <a:ea typeface="华文中宋" panose="02010600040101010101" pitchFamily="2" charset="-122"/>
                        </a:rPr>
                        <a:t>介子 </a:t>
                      </a:r>
                      <a:r>
                        <a:rPr kumimoji="1" lang="en-US" altLang="zh-CN" sz="2000" b="1" i="0" u="none" strike="noStrike" cap="none" normalizeH="0" baseline="0">
                          <a:ln>
                            <a:noFill/>
                          </a:ln>
                          <a:solidFill>
                            <a:srgbClr val="00FFFF"/>
                          </a:solidFill>
                          <a:effectLst/>
                          <a:latin typeface="Times New Roman" panose="02020603050405020304" pitchFamily="18" charset="0"/>
                          <a:ea typeface="华文中宋" panose="02010600040101010101" pitchFamily="2" charset="-122"/>
                        </a:rPr>
                        <a:t>)</a:t>
                      </a:r>
                      <a:r>
                        <a:rPr kumimoji="1" lang="en-US" altLang="zh-CN" sz="2400" b="1" i="0" u="none" strike="noStrike" cap="none" normalizeH="0" baseline="0">
                          <a:ln>
                            <a:noFill/>
                          </a:ln>
                          <a:solidFill>
                            <a:schemeClr val="bg1"/>
                          </a:solidFill>
                          <a:effectLst/>
                          <a:latin typeface="Times New Roman" panose="02020603050405020304" pitchFamily="18" charset="0"/>
                          <a:ea typeface="华文中宋" panose="02010600040101010101" pitchFamily="2" charset="-122"/>
                        </a:rPr>
                        <a:t> </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整数</a:t>
                      </a: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0 </a:t>
                      </a:r>
                      <a:r>
                        <a:rPr kumimoji="1" lang="zh-CN" altLang="en-US" sz="20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或 </a:t>
                      </a:r>
                      <a:r>
                        <a:rPr kumimoji="1" lang="en-US" altLang="zh-CN" sz="20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1 </a:t>
                      </a:r>
                      <a:r>
                        <a:rPr kumimoji="1" lang="zh-CN" altLang="en-US" sz="20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等</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不服从</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玻色</a:t>
                      </a:r>
                      <a:r>
                        <a:rPr kumimoji="1" lang="en-US" altLang="zh-CN" sz="24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 </a:t>
                      </a:r>
                      <a:r>
                        <a:rPr kumimoji="1" lang="zh-CN" altLang="en-US" sz="24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爱因斯坦统计分布</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64983965"/>
                  </a:ext>
                </a:extLst>
              </a:tr>
            </a:tbl>
          </a:graphicData>
        </a:graphic>
      </p:graphicFrame>
      <p:sp>
        <p:nvSpPr>
          <p:cNvPr id="306201" name="Text Box 25">
            <a:extLst>
              <a:ext uri="{FF2B5EF4-FFF2-40B4-BE49-F238E27FC236}">
                <a16:creationId xmlns:a16="http://schemas.microsoft.com/office/drawing/2014/main" id="{C09B0A25-3069-498B-BF3B-1A57B8A077AA}"/>
              </a:ext>
            </a:extLst>
          </p:cNvPr>
          <p:cNvSpPr txBox="1">
            <a:spLocks noChangeArrowheads="1"/>
          </p:cNvSpPr>
          <p:nvPr/>
        </p:nvSpPr>
        <p:spPr bwMode="auto">
          <a:xfrm>
            <a:off x="906463" y="1641475"/>
            <a:ext cx="203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baseline="0">
                <a:solidFill>
                  <a:srgbClr val="990033"/>
                </a:solidFill>
              </a:rPr>
              <a:t>1.</a:t>
            </a:r>
            <a:r>
              <a:rPr lang="en-US" altLang="zh-CN" b="1" baseline="0">
                <a:solidFill>
                  <a:srgbClr val="990033"/>
                </a:solidFill>
                <a:latin typeface="华文中宋" panose="02010600040101010101" pitchFamily="2" charset="-122"/>
              </a:rPr>
              <a:t> </a:t>
            </a:r>
            <a:r>
              <a:rPr lang="zh-CN" altLang="en-US" b="1" baseline="0">
                <a:solidFill>
                  <a:srgbClr val="990033"/>
                </a:solidFill>
                <a:latin typeface="华文中宋" panose="02010600040101010101" pitchFamily="2" charset="-122"/>
              </a:rPr>
              <a:t>按自旋分类</a:t>
            </a:r>
          </a:p>
        </p:txBody>
      </p:sp>
      <p:sp>
        <p:nvSpPr>
          <p:cNvPr id="306203" name="Rectangle 27">
            <a:extLst>
              <a:ext uri="{FF2B5EF4-FFF2-40B4-BE49-F238E27FC236}">
                <a16:creationId xmlns:a16="http://schemas.microsoft.com/office/drawing/2014/main" id="{7F05D2E4-40C2-4A2A-8D11-CE6E48B8E56D}"/>
              </a:ext>
            </a:extLst>
          </p:cNvPr>
          <p:cNvSpPr>
            <a:spLocks noChangeArrowheads="1"/>
          </p:cNvSpPr>
          <p:nvPr/>
        </p:nvSpPr>
        <p:spPr bwMode="auto">
          <a:xfrm>
            <a:off x="762000" y="5948363"/>
            <a:ext cx="739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baseline="0">
                <a:solidFill>
                  <a:srgbClr val="990033"/>
                </a:solidFill>
              </a:rPr>
              <a:t>2. </a:t>
            </a:r>
            <a:r>
              <a:rPr lang="zh-CN" altLang="en-US" b="1" baseline="0">
                <a:solidFill>
                  <a:srgbClr val="990033"/>
                </a:solidFill>
              </a:rPr>
              <a:t>共振态粒子</a:t>
            </a:r>
            <a:r>
              <a:rPr lang="en-US" altLang="zh-CN" b="1" baseline="0">
                <a:solidFill>
                  <a:srgbClr val="000066"/>
                </a:solidFill>
              </a:rPr>
              <a:t>— </a:t>
            </a:r>
            <a:r>
              <a:rPr lang="zh-CN" altLang="en-US" b="1" baseline="0">
                <a:solidFill>
                  <a:srgbClr val="000066"/>
                </a:solidFill>
              </a:rPr>
              <a:t>寿命极短（约</a:t>
            </a:r>
            <a:r>
              <a:rPr lang="en-US" altLang="zh-CN" b="1" baseline="0">
                <a:solidFill>
                  <a:srgbClr val="000066"/>
                </a:solidFill>
              </a:rPr>
              <a:t>10</a:t>
            </a:r>
            <a:r>
              <a:rPr lang="en-US" altLang="zh-CN" b="1">
                <a:solidFill>
                  <a:srgbClr val="000066"/>
                </a:solidFill>
              </a:rPr>
              <a:t>-23</a:t>
            </a:r>
            <a:r>
              <a:rPr lang="en-US" altLang="zh-CN" b="1" baseline="0">
                <a:solidFill>
                  <a:srgbClr val="000066"/>
                </a:solidFill>
              </a:rPr>
              <a:t>s</a:t>
            </a:r>
            <a:r>
              <a:rPr lang="zh-CN" altLang="en-US" b="1" baseline="0">
                <a:solidFill>
                  <a:srgbClr val="000066"/>
                </a:solidFill>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06201"/>
                                        </p:tgtEl>
                                        <p:attrNameLst>
                                          <p:attrName>style.visibility</p:attrName>
                                        </p:attrNameLst>
                                      </p:cBhvr>
                                      <p:to>
                                        <p:strVal val="visible"/>
                                      </p:to>
                                    </p:set>
                                    <p:animEffect transition="in" filter="slide(fromLeft)">
                                      <p:cBhvr>
                                        <p:cTn id="7" dur="500"/>
                                        <p:tgtEl>
                                          <p:spTgt spid="3062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06179"/>
                                        </p:tgtEl>
                                        <p:attrNameLst>
                                          <p:attrName>style.visibility</p:attrName>
                                        </p:attrNameLst>
                                      </p:cBhvr>
                                      <p:to>
                                        <p:strVal val="visible"/>
                                      </p:to>
                                    </p:set>
                                    <p:animEffect transition="in" filter="box(out)">
                                      <p:cBhvr>
                                        <p:cTn id="12" dur="500"/>
                                        <p:tgtEl>
                                          <p:spTgt spid="306179"/>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306203"/>
                                        </p:tgtEl>
                                        <p:attrNameLst>
                                          <p:attrName>style.visibility</p:attrName>
                                        </p:attrNameLst>
                                      </p:cBhvr>
                                      <p:to>
                                        <p:strVal val="visible"/>
                                      </p:to>
                                    </p:set>
                                    <p:animEffect transition="in" filter="slide(fromLeft)">
                                      <p:cBhvr>
                                        <p:cTn id="17" dur="500"/>
                                        <p:tgtEl>
                                          <p:spTgt spid="306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201" grpId="0" autoUpdateAnimBg="0"/>
      <p:bldP spid="30620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a:extLst>
              <a:ext uri="{FF2B5EF4-FFF2-40B4-BE49-F238E27FC236}">
                <a16:creationId xmlns:a16="http://schemas.microsoft.com/office/drawing/2014/main" id="{6EFE61FF-363F-42AD-BBC9-CA4199C56FA7}"/>
              </a:ext>
            </a:extLst>
          </p:cNvPr>
          <p:cNvSpPr>
            <a:spLocks noChangeArrowheads="1"/>
          </p:cNvSpPr>
          <p:nvPr/>
        </p:nvSpPr>
        <p:spPr bwMode="auto">
          <a:xfrm>
            <a:off x="6689725" y="4964113"/>
            <a:ext cx="1871663" cy="4603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r>
              <a:rPr lang="zh-CN" altLang="en-US" sz="2400" b="1" baseline="0">
                <a:solidFill>
                  <a:srgbClr val="000066"/>
                </a:solidFill>
                <a:ea typeface="华文中宋" panose="02010600040101010101" pitchFamily="2" charset="-122"/>
              </a:rPr>
              <a:t>＋</a:t>
            </a:r>
          </a:p>
        </p:txBody>
      </p:sp>
      <p:sp>
        <p:nvSpPr>
          <p:cNvPr id="202756" name="Rectangle 4">
            <a:extLst>
              <a:ext uri="{FF2B5EF4-FFF2-40B4-BE49-F238E27FC236}">
                <a16:creationId xmlns:a16="http://schemas.microsoft.com/office/drawing/2014/main" id="{5AD0DD45-27BD-449A-ADEB-528C3B3C79B4}"/>
              </a:ext>
            </a:extLst>
          </p:cNvPr>
          <p:cNvSpPr>
            <a:spLocks noChangeArrowheads="1"/>
          </p:cNvSpPr>
          <p:nvPr/>
        </p:nvSpPr>
        <p:spPr bwMode="auto">
          <a:xfrm>
            <a:off x="4892675" y="4964113"/>
            <a:ext cx="1797050" cy="4603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r>
              <a:rPr lang="zh-CN" altLang="en-US" sz="2400" b="1" baseline="0">
                <a:solidFill>
                  <a:srgbClr val="000066"/>
                </a:solidFill>
                <a:ea typeface="华文中宋" panose="02010600040101010101" pitchFamily="2" charset="-122"/>
              </a:rPr>
              <a:t>＋</a:t>
            </a:r>
          </a:p>
        </p:txBody>
      </p:sp>
      <p:sp>
        <p:nvSpPr>
          <p:cNvPr id="202757" name="Rectangle 5">
            <a:extLst>
              <a:ext uri="{FF2B5EF4-FFF2-40B4-BE49-F238E27FC236}">
                <a16:creationId xmlns:a16="http://schemas.microsoft.com/office/drawing/2014/main" id="{43CE1962-FA95-4295-B911-CA9F0AC23C89}"/>
              </a:ext>
            </a:extLst>
          </p:cNvPr>
          <p:cNvSpPr>
            <a:spLocks noChangeArrowheads="1"/>
          </p:cNvSpPr>
          <p:nvPr/>
        </p:nvSpPr>
        <p:spPr bwMode="auto">
          <a:xfrm>
            <a:off x="3455988" y="4964113"/>
            <a:ext cx="1436687" cy="4603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r>
              <a:rPr lang="zh-CN" altLang="en-US" sz="2400" b="1" baseline="0">
                <a:solidFill>
                  <a:srgbClr val="000066"/>
                </a:solidFill>
                <a:ea typeface="华文中宋" panose="02010600040101010101" pitchFamily="2" charset="-122"/>
              </a:rPr>
              <a:t>＋</a:t>
            </a:r>
          </a:p>
        </p:txBody>
      </p:sp>
      <p:sp>
        <p:nvSpPr>
          <p:cNvPr id="202758" name="Rectangle 6">
            <a:extLst>
              <a:ext uri="{FF2B5EF4-FFF2-40B4-BE49-F238E27FC236}">
                <a16:creationId xmlns:a16="http://schemas.microsoft.com/office/drawing/2014/main" id="{C84A1465-8065-4309-B217-C0E59F984A19}"/>
              </a:ext>
            </a:extLst>
          </p:cNvPr>
          <p:cNvSpPr>
            <a:spLocks noChangeArrowheads="1"/>
          </p:cNvSpPr>
          <p:nvPr/>
        </p:nvSpPr>
        <p:spPr bwMode="auto">
          <a:xfrm>
            <a:off x="2008188" y="4964113"/>
            <a:ext cx="1447800" cy="4603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r>
              <a:rPr lang="zh-CN" altLang="en-US" sz="2400" b="1" baseline="0">
                <a:solidFill>
                  <a:srgbClr val="000066"/>
                </a:solidFill>
                <a:ea typeface="华文中宋" panose="02010600040101010101" pitchFamily="2" charset="-122"/>
              </a:rPr>
              <a:t>＋</a:t>
            </a:r>
          </a:p>
        </p:txBody>
      </p:sp>
      <p:sp>
        <p:nvSpPr>
          <p:cNvPr id="202759" name="Rectangle 7">
            <a:extLst>
              <a:ext uri="{FF2B5EF4-FFF2-40B4-BE49-F238E27FC236}">
                <a16:creationId xmlns:a16="http://schemas.microsoft.com/office/drawing/2014/main" id="{858D5F05-BCD2-45A0-9A12-4EA6797BBA8C}"/>
              </a:ext>
            </a:extLst>
          </p:cNvPr>
          <p:cNvSpPr>
            <a:spLocks noChangeArrowheads="1"/>
          </p:cNvSpPr>
          <p:nvPr/>
        </p:nvSpPr>
        <p:spPr bwMode="auto">
          <a:xfrm>
            <a:off x="788988" y="4964113"/>
            <a:ext cx="1219200" cy="460375"/>
          </a:xfrm>
          <a:prstGeom prst="rect">
            <a:avLst/>
          </a:prstGeom>
          <a:solidFill>
            <a:srgbClr val="0066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 typeface="Wingdings" panose="05000000000000000000" pitchFamily="2" charset="2"/>
              <a:buNone/>
            </a:pPr>
            <a:r>
              <a:rPr lang="zh-CN" altLang="en-US" sz="2400" b="1" baseline="0">
                <a:solidFill>
                  <a:schemeClr val="bg1"/>
                </a:solidFill>
                <a:ea typeface="华文中宋" panose="02010600040101010101" pitchFamily="2" charset="-122"/>
              </a:rPr>
              <a:t>强子</a:t>
            </a:r>
          </a:p>
        </p:txBody>
      </p:sp>
      <p:sp>
        <p:nvSpPr>
          <p:cNvPr id="202760" name="Rectangle 8">
            <a:extLst>
              <a:ext uri="{FF2B5EF4-FFF2-40B4-BE49-F238E27FC236}">
                <a16:creationId xmlns:a16="http://schemas.microsoft.com/office/drawing/2014/main" id="{5BC94C88-9381-460A-9617-14773FB33C7E}"/>
              </a:ext>
            </a:extLst>
          </p:cNvPr>
          <p:cNvSpPr>
            <a:spLocks noChangeArrowheads="1"/>
          </p:cNvSpPr>
          <p:nvPr/>
        </p:nvSpPr>
        <p:spPr bwMode="auto">
          <a:xfrm>
            <a:off x="6689725" y="4448175"/>
            <a:ext cx="1871663" cy="51593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endParaRPr lang="zh-CN" altLang="zh-CN" sz="2400" b="1" baseline="0"/>
          </a:p>
        </p:txBody>
      </p:sp>
      <p:sp>
        <p:nvSpPr>
          <p:cNvPr id="202761" name="Rectangle 9">
            <a:extLst>
              <a:ext uri="{FF2B5EF4-FFF2-40B4-BE49-F238E27FC236}">
                <a16:creationId xmlns:a16="http://schemas.microsoft.com/office/drawing/2014/main" id="{6BC03C0C-D905-4EE4-A06E-B53C5B7F8C05}"/>
              </a:ext>
            </a:extLst>
          </p:cNvPr>
          <p:cNvSpPr>
            <a:spLocks noChangeArrowheads="1"/>
          </p:cNvSpPr>
          <p:nvPr/>
        </p:nvSpPr>
        <p:spPr bwMode="auto">
          <a:xfrm>
            <a:off x="4892675" y="4448175"/>
            <a:ext cx="1797050" cy="51593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r>
              <a:rPr lang="zh-CN" altLang="en-US" sz="2400" b="1" baseline="0"/>
              <a:t>＋</a:t>
            </a:r>
          </a:p>
        </p:txBody>
      </p:sp>
      <p:sp>
        <p:nvSpPr>
          <p:cNvPr id="202762" name="Rectangle 10">
            <a:extLst>
              <a:ext uri="{FF2B5EF4-FFF2-40B4-BE49-F238E27FC236}">
                <a16:creationId xmlns:a16="http://schemas.microsoft.com/office/drawing/2014/main" id="{D5EDBA11-54CA-41FD-8C42-31763714511E}"/>
              </a:ext>
            </a:extLst>
          </p:cNvPr>
          <p:cNvSpPr>
            <a:spLocks noChangeArrowheads="1"/>
          </p:cNvSpPr>
          <p:nvPr/>
        </p:nvSpPr>
        <p:spPr bwMode="auto">
          <a:xfrm>
            <a:off x="3455988" y="4448175"/>
            <a:ext cx="1436687" cy="51593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r>
              <a:rPr lang="zh-CN" altLang="en-US" sz="2400" b="1" baseline="0"/>
              <a:t>＋</a:t>
            </a:r>
          </a:p>
        </p:txBody>
      </p:sp>
      <p:sp>
        <p:nvSpPr>
          <p:cNvPr id="202763" name="Rectangle 11">
            <a:extLst>
              <a:ext uri="{FF2B5EF4-FFF2-40B4-BE49-F238E27FC236}">
                <a16:creationId xmlns:a16="http://schemas.microsoft.com/office/drawing/2014/main" id="{96854D69-B846-42DD-B0C3-04E780FEA1C2}"/>
              </a:ext>
            </a:extLst>
          </p:cNvPr>
          <p:cNvSpPr>
            <a:spLocks noChangeArrowheads="1"/>
          </p:cNvSpPr>
          <p:nvPr/>
        </p:nvSpPr>
        <p:spPr bwMode="auto">
          <a:xfrm>
            <a:off x="2008188" y="4448175"/>
            <a:ext cx="1447800" cy="51593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r>
              <a:rPr lang="zh-CN" altLang="en-US" sz="2400" b="1" baseline="0"/>
              <a:t>＋</a:t>
            </a:r>
          </a:p>
        </p:txBody>
      </p:sp>
      <p:sp>
        <p:nvSpPr>
          <p:cNvPr id="202764" name="Rectangle 12">
            <a:extLst>
              <a:ext uri="{FF2B5EF4-FFF2-40B4-BE49-F238E27FC236}">
                <a16:creationId xmlns:a16="http://schemas.microsoft.com/office/drawing/2014/main" id="{EC55FEE6-DC89-4B34-AFB9-EE650573FB9A}"/>
              </a:ext>
            </a:extLst>
          </p:cNvPr>
          <p:cNvSpPr>
            <a:spLocks noChangeArrowheads="1"/>
          </p:cNvSpPr>
          <p:nvPr/>
        </p:nvSpPr>
        <p:spPr bwMode="auto">
          <a:xfrm>
            <a:off x="788988" y="4448175"/>
            <a:ext cx="1219200" cy="515938"/>
          </a:xfrm>
          <a:prstGeom prst="rect">
            <a:avLst/>
          </a:prstGeom>
          <a:solidFill>
            <a:srgbClr val="0066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r>
              <a:rPr lang="zh-CN" altLang="en-US" sz="2400" b="1" baseline="0">
                <a:solidFill>
                  <a:schemeClr val="bg1"/>
                </a:solidFill>
              </a:rPr>
              <a:t>轻子</a:t>
            </a:r>
          </a:p>
        </p:txBody>
      </p:sp>
      <p:sp>
        <p:nvSpPr>
          <p:cNvPr id="202765" name="Rectangle 13">
            <a:extLst>
              <a:ext uri="{FF2B5EF4-FFF2-40B4-BE49-F238E27FC236}">
                <a16:creationId xmlns:a16="http://schemas.microsoft.com/office/drawing/2014/main" id="{CB76558D-CAA9-4055-8881-0D67005AE8F8}"/>
              </a:ext>
            </a:extLst>
          </p:cNvPr>
          <p:cNvSpPr>
            <a:spLocks noChangeArrowheads="1"/>
          </p:cNvSpPr>
          <p:nvPr/>
        </p:nvSpPr>
        <p:spPr bwMode="auto">
          <a:xfrm>
            <a:off x="6689725" y="3930650"/>
            <a:ext cx="1871663" cy="5175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endParaRPr lang="zh-CN" altLang="zh-CN" b="1" baseline="0"/>
          </a:p>
        </p:txBody>
      </p:sp>
      <p:sp>
        <p:nvSpPr>
          <p:cNvPr id="202766" name="Rectangle 14">
            <a:extLst>
              <a:ext uri="{FF2B5EF4-FFF2-40B4-BE49-F238E27FC236}">
                <a16:creationId xmlns:a16="http://schemas.microsoft.com/office/drawing/2014/main" id="{95A37A70-821F-4040-925A-EC87017DDECB}"/>
              </a:ext>
            </a:extLst>
          </p:cNvPr>
          <p:cNvSpPr>
            <a:spLocks noChangeArrowheads="1"/>
          </p:cNvSpPr>
          <p:nvPr/>
        </p:nvSpPr>
        <p:spPr bwMode="auto">
          <a:xfrm>
            <a:off x="4892675" y="3930650"/>
            <a:ext cx="1797050" cy="5175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endParaRPr lang="zh-CN" altLang="zh-CN" b="1" baseline="0"/>
          </a:p>
        </p:txBody>
      </p:sp>
      <p:sp>
        <p:nvSpPr>
          <p:cNvPr id="202767" name="Rectangle 15">
            <a:extLst>
              <a:ext uri="{FF2B5EF4-FFF2-40B4-BE49-F238E27FC236}">
                <a16:creationId xmlns:a16="http://schemas.microsoft.com/office/drawing/2014/main" id="{8A698961-032B-4773-AEF1-D13D4E99B9CD}"/>
              </a:ext>
            </a:extLst>
          </p:cNvPr>
          <p:cNvSpPr>
            <a:spLocks noChangeArrowheads="1"/>
          </p:cNvSpPr>
          <p:nvPr/>
        </p:nvSpPr>
        <p:spPr bwMode="auto">
          <a:xfrm>
            <a:off x="3455988" y="3930650"/>
            <a:ext cx="1436687" cy="5175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r>
              <a:rPr lang="zh-CN" altLang="en-US" sz="2400" b="1" baseline="0"/>
              <a:t>＋</a:t>
            </a:r>
          </a:p>
        </p:txBody>
      </p:sp>
      <p:sp>
        <p:nvSpPr>
          <p:cNvPr id="202768" name="Rectangle 16">
            <a:extLst>
              <a:ext uri="{FF2B5EF4-FFF2-40B4-BE49-F238E27FC236}">
                <a16:creationId xmlns:a16="http://schemas.microsoft.com/office/drawing/2014/main" id="{51B26C51-3B1B-4EAC-8BD1-31F1A9A9088E}"/>
              </a:ext>
            </a:extLst>
          </p:cNvPr>
          <p:cNvSpPr>
            <a:spLocks noChangeArrowheads="1"/>
          </p:cNvSpPr>
          <p:nvPr/>
        </p:nvSpPr>
        <p:spPr bwMode="auto">
          <a:xfrm>
            <a:off x="2008188" y="3930650"/>
            <a:ext cx="1447800" cy="5175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r>
              <a:rPr lang="zh-CN" altLang="en-US" sz="2400" b="1" baseline="0"/>
              <a:t>＋</a:t>
            </a:r>
          </a:p>
        </p:txBody>
      </p:sp>
      <p:sp>
        <p:nvSpPr>
          <p:cNvPr id="202769" name="Rectangle 17">
            <a:extLst>
              <a:ext uri="{FF2B5EF4-FFF2-40B4-BE49-F238E27FC236}">
                <a16:creationId xmlns:a16="http://schemas.microsoft.com/office/drawing/2014/main" id="{FEAEE30C-5EF3-4832-BDD6-0E4B33CB6A22}"/>
              </a:ext>
            </a:extLst>
          </p:cNvPr>
          <p:cNvSpPr>
            <a:spLocks noChangeArrowheads="1"/>
          </p:cNvSpPr>
          <p:nvPr/>
        </p:nvSpPr>
        <p:spPr bwMode="auto">
          <a:xfrm>
            <a:off x="788988" y="3930650"/>
            <a:ext cx="1219200" cy="517525"/>
          </a:xfrm>
          <a:prstGeom prst="rect">
            <a:avLst/>
          </a:prstGeom>
          <a:solidFill>
            <a:srgbClr val="0066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spcBef>
                <a:spcPct val="0"/>
              </a:spcBef>
              <a:buFont typeface="Wingdings" panose="05000000000000000000" pitchFamily="2" charset="2"/>
              <a:buNone/>
            </a:pPr>
            <a:r>
              <a:rPr lang="zh-CN" altLang="en-US" sz="2400" b="1" baseline="0">
                <a:solidFill>
                  <a:schemeClr val="bg1"/>
                </a:solidFill>
              </a:rPr>
              <a:t>光子</a:t>
            </a:r>
          </a:p>
        </p:txBody>
      </p:sp>
      <p:sp>
        <p:nvSpPr>
          <p:cNvPr id="202770" name="Rectangle 18">
            <a:extLst>
              <a:ext uri="{FF2B5EF4-FFF2-40B4-BE49-F238E27FC236}">
                <a16:creationId xmlns:a16="http://schemas.microsoft.com/office/drawing/2014/main" id="{71C4A5FF-6A5F-426F-9AC1-3CADE333D47A}"/>
              </a:ext>
            </a:extLst>
          </p:cNvPr>
          <p:cNvSpPr>
            <a:spLocks noChangeArrowheads="1"/>
          </p:cNvSpPr>
          <p:nvPr/>
        </p:nvSpPr>
        <p:spPr bwMode="auto">
          <a:xfrm>
            <a:off x="6689725" y="3413125"/>
            <a:ext cx="1871663" cy="5175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endParaRPr lang="zh-CN" altLang="zh-CN" baseline="0"/>
          </a:p>
        </p:txBody>
      </p:sp>
      <p:sp>
        <p:nvSpPr>
          <p:cNvPr id="202771" name="Rectangle 19">
            <a:extLst>
              <a:ext uri="{FF2B5EF4-FFF2-40B4-BE49-F238E27FC236}">
                <a16:creationId xmlns:a16="http://schemas.microsoft.com/office/drawing/2014/main" id="{BD7FCF19-589C-4847-A0E8-C4016EC4A2C1}"/>
              </a:ext>
            </a:extLst>
          </p:cNvPr>
          <p:cNvSpPr>
            <a:spLocks noChangeArrowheads="1"/>
          </p:cNvSpPr>
          <p:nvPr/>
        </p:nvSpPr>
        <p:spPr bwMode="auto">
          <a:xfrm>
            <a:off x="4892675" y="3413125"/>
            <a:ext cx="1797050" cy="5175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endParaRPr lang="zh-CN" altLang="zh-CN" baseline="0"/>
          </a:p>
        </p:txBody>
      </p:sp>
      <p:sp>
        <p:nvSpPr>
          <p:cNvPr id="202772" name="Rectangle 20">
            <a:extLst>
              <a:ext uri="{FF2B5EF4-FFF2-40B4-BE49-F238E27FC236}">
                <a16:creationId xmlns:a16="http://schemas.microsoft.com/office/drawing/2014/main" id="{00DFB856-3342-4671-B9FF-59D567F1F035}"/>
              </a:ext>
            </a:extLst>
          </p:cNvPr>
          <p:cNvSpPr>
            <a:spLocks noChangeArrowheads="1"/>
          </p:cNvSpPr>
          <p:nvPr/>
        </p:nvSpPr>
        <p:spPr bwMode="auto">
          <a:xfrm>
            <a:off x="3455988" y="3413125"/>
            <a:ext cx="1436687" cy="5175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endParaRPr lang="zh-CN" altLang="zh-CN" baseline="0"/>
          </a:p>
        </p:txBody>
      </p:sp>
      <p:sp>
        <p:nvSpPr>
          <p:cNvPr id="202773" name="Rectangle 21">
            <a:extLst>
              <a:ext uri="{FF2B5EF4-FFF2-40B4-BE49-F238E27FC236}">
                <a16:creationId xmlns:a16="http://schemas.microsoft.com/office/drawing/2014/main" id="{327A14B8-7543-4795-9DDE-E1057ED6A769}"/>
              </a:ext>
            </a:extLst>
          </p:cNvPr>
          <p:cNvSpPr>
            <a:spLocks noChangeArrowheads="1"/>
          </p:cNvSpPr>
          <p:nvPr/>
        </p:nvSpPr>
        <p:spPr bwMode="auto">
          <a:xfrm>
            <a:off x="2008188" y="3413125"/>
            <a:ext cx="1447800" cy="5175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r>
              <a:rPr lang="zh-CN" altLang="en-US" sz="2400" b="1" baseline="0"/>
              <a:t>＋</a:t>
            </a:r>
          </a:p>
        </p:txBody>
      </p:sp>
      <p:sp>
        <p:nvSpPr>
          <p:cNvPr id="202774" name="Rectangle 22">
            <a:extLst>
              <a:ext uri="{FF2B5EF4-FFF2-40B4-BE49-F238E27FC236}">
                <a16:creationId xmlns:a16="http://schemas.microsoft.com/office/drawing/2014/main" id="{B581CD35-7339-489C-95EF-8FFA33B2714F}"/>
              </a:ext>
            </a:extLst>
          </p:cNvPr>
          <p:cNvSpPr>
            <a:spLocks noChangeArrowheads="1"/>
          </p:cNvSpPr>
          <p:nvPr/>
        </p:nvSpPr>
        <p:spPr bwMode="auto">
          <a:xfrm>
            <a:off x="788988" y="3413125"/>
            <a:ext cx="1219200" cy="517525"/>
          </a:xfrm>
          <a:prstGeom prst="rect">
            <a:avLst/>
          </a:prstGeom>
          <a:solidFill>
            <a:srgbClr val="0066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r>
              <a:rPr lang="zh-CN" altLang="en-US" sz="2400" b="1" baseline="0">
                <a:solidFill>
                  <a:schemeClr val="bg1"/>
                </a:solidFill>
              </a:rPr>
              <a:t>引力子</a:t>
            </a:r>
          </a:p>
        </p:txBody>
      </p:sp>
      <p:sp>
        <p:nvSpPr>
          <p:cNvPr id="202775" name="Rectangle 23">
            <a:extLst>
              <a:ext uri="{FF2B5EF4-FFF2-40B4-BE49-F238E27FC236}">
                <a16:creationId xmlns:a16="http://schemas.microsoft.com/office/drawing/2014/main" id="{9ABD3DDE-5398-4D4F-9363-9722B8D5D429}"/>
              </a:ext>
            </a:extLst>
          </p:cNvPr>
          <p:cNvSpPr>
            <a:spLocks noChangeArrowheads="1"/>
          </p:cNvSpPr>
          <p:nvPr/>
        </p:nvSpPr>
        <p:spPr bwMode="auto">
          <a:xfrm>
            <a:off x="6689725" y="2895600"/>
            <a:ext cx="1871663" cy="517525"/>
          </a:xfrm>
          <a:prstGeom prst="rect">
            <a:avLst/>
          </a:prstGeom>
          <a:solidFill>
            <a:srgbClr val="0066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Wingdings" panose="05000000000000000000" pitchFamily="2" charset="2"/>
              <a:buNone/>
            </a:pPr>
            <a:r>
              <a:rPr lang="zh-CN" altLang="en-US" sz="2400" b="1" baseline="0">
                <a:solidFill>
                  <a:schemeClr val="bg1"/>
                </a:solidFill>
              </a:rPr>
              <a:t>强相互作用</a:t>
            </a:r>
            <a:endParaRPr lang="zh-CN" altLang="en-US" baseline="0">
              <a:solidFill>
                <a:schemeClr val="bg1"/>
              </a:solidFill>
            </a:endParaRPr>
          </a:p>
        </p:txBody>
      </p:sp>
      <p:sp>
        <p:nvSpPr>
          <p:cNvPr id="202776" name="Rectangle 24">
            <a:extLst>
              <a:ext uri="{FF2B5EF4-FFF2-40B4-BE49-F238E27FC236}">
                <a16:creationId xmlns:a16="http://schemas.microsoft.com/office/drawing/2014/main" id="{1C40F5DF-A1DC-4F3D-8ACD-B01220DF12CD}"/>
              </a:ext>
            </a:extLst>
          </p:cNvPr>
          <p:cNvSpPr>
            <a:spLocks noChangeArrowheads="1"/>
          </p:cNvSpPr>
          <p:nvPr/>
        </p:nvSpPr>
        <p:spPr bwMode="auto">
          <a:xfrm>
            <a:off x="4892675" y="2895600"/>
            <a:ext cx="1797050" cy="517525"/>
          </a:xfrm>
          <a:prstGeom prst="rect">
            <a:avLst/>
          </a:prstGeom>
          <a:solidFill>
            <a:srgbClr val="0066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r>
              <a:rPr lang="zh-CN" altLang="en-US" sz="2400" b="1" baseline="0">
                <a:solidFill>
                  <a:schemeClr val="bg1"/>
                </a:solidFill>
              </a:rPr>
              <a:t>弱相互作用</a:t>
            </a:r>
          </a:p>
        </p:txBody>
      </p:sp>
      <p:sp>
        <p:nvSpPr>
          <p:cNvPr id="202777" name="Rectangle 25">
            <a:extLst>
              <a:ext uri="{FF2B5EF4-FFF2-40B4-BE49-F238E27FC236}">
                <a16:creationId xmlns:a16="http://schemas.microsoft.com/office/drawing/2014/main" id="{C6435EE6-942B-4266-9A38-3DAADAFF46C4}"/>
              </a:ext>
            </a:extLst>
          </p:cNvPr>
          <p:cNvSpPr>
            <a:spLocks noChangeArrowheads="1"/>
          </p:cNvSpPr>
          <p:nvPr/>
        </p:nvSpPr>
        <p:spPr bwMode="auto">
          <a:xfrm>
            <a:off x="3455988" y="2895600"/>
            <a:ext cx="1436687" cy="517525"/>
          </a:xfrm>
          <a:prstGeom prst="rect">
            <a:avLst/>
          </a:prstGeom>
          <a:solidFill>
            <a:srgbClr val="0066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r>
              <a:rPr lang="zh-CN" altLang="en-US" sz="2400" b="1" baseline="0">
                <a:solidFill>
                  <a:schemeClr val="bg1"/>
                </a:solidFill>
              </a:rPr>
              <a:t>电磁力</a:t>
            </a:r>
          </a:p>
        </p:txBody>
      </p:sp>
      <p:sp>
        <p:nvSpPr>
          <p:cNvPr id="202778" name="Rectangle 26">
            <a:extLst>
              <a:ext uri="{FF2B5EF4-FFF2-40B4-BE49-F238E27FC236}">
                <a16:creationId xmlns:a16="http://schemas.microsoft.com/office/drawing/2014/main" id="{39BAFE45-6995-40D8-A90C-1AFCDF65B7D2}"/>
              </a:ext>
            </a:extLst>
          </p:cNvPr>
          <p:cNvSpPr>
            <a:spLocks noChangeArrowheads="1"/>
          </p:cNvSpPr>
          <p:nvPr/>
        </p:nvSpPr>
        <p:spPr bwMode="auto">
          <a:xfrm>
            <a:off x="2008188" y="2895600"/>
            <a:ext cx="1447800" cy="517525"/>
          </a:xfrm>
          <a:prstGeom prst="rect">
            <a:avLst/>
          </a:prstGeom>
          <a:solidFill>
            <a:srgbClr val="0066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r>
              <a:rPr lang="zh-CN" altLang="en-US" sz="2400" b="1" baseline="0">
                <a:solidFill>
                  <a:schemeClr val="bg1"/>
                </a:solidFill>
              </a:rPr>
              <a:t>万有引力</a:t>
            </a:r>
          </a:p>
        </p:txBody>
      </p:sp>
      <p:sp>
        <p:nvSpPr>
          <p:cNvPr id="202779" name="Rectangle 27">
            <a:extLst>
              <a:ext uri="{FF2B5EF4-FFF2-40B4-BE49-F238E27FC236}">
                <a16:creationId xmlns:a16="http://schemas.microsoft.com/office/drawing/2014/main" id="{2D845E6F-8483-4F37-8108-68A00BC833CC}"/>
              </a:ext>
            </a:extLst>
          </p:cNvPr>
          <p:cNvSpPr>
            <a:spLocks noChangeArrowheads="1"/>
          </p:cNvSpPr>
          <p:nvPr/>
        </p:nvSpPr>
        <p:spPr bwMode="auto">
          <a:xfrm>
            <a:off x="788988" y="2895600"/>
            <a:ext cx="1219200" cy="517525"/>
          </a:xfrm>
          <a:prstGeom prst="rect">
            <a:avLst/>
          </a:prstGeom>
          <a:solidFill>
            <a:srgbClr val="0066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endParaRPr lang="zh-CN" altLang="zh-CN" baseline="0"/>
          </a:p>
        </p:txBody>
      </p:sp>
      <p:sp>
        <p:nvSpPr>
          <p:cNvPr id="202780" name="Line 28">
            <a:extLst>
              <a:ext uri="{FF2B5EF4-FFF2-40B4-BE49-F238E27FC236}">
                <a16:creationId xmlns:a16="http://schemas.microsoft.com/office/drawing/2014/main" id="{C7C779D4-C588-4F78-A2BE-8C81EECFA1D1}"/>
              </a:ext>
            </a:extLst>
          </p:cNvPr>
          <p:cNvSpPr>
            <a:spLocks noChangeShapeType="1"/>
          </p:cNvSpPr>
          <p:nvPr/>
        </p:nvSpPr>
        <p:spPr bwMode="auto">
          <a:xfrm>
            <a:off x="788988" y="3413125"/>
            <a:ext cx="77724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781" name="Line 29">
            <a:extLst>
              <a:ext uri="{FF2B5EF4-FFF2-40B4-BE49-F238E27FC236}">
                <a16:creationId xmlns:a16="http://schemas.microsoft.com/office/drawing/2014/main" id="{B5F12585-76A7-43E1-9193-9DB5373BB6B7}"/>
              </a:ext>
            </a:extLst>
          </p:cNvPr>
          <p:cNvSpPr>
            <a:spLocks noChangeShapeType="1"/>
          </p:cNvSpPr>
          <p:nvPr/>
        </p:nvSpPr>
        <p:spPr bwMode="auto">
          <a:xfrm>
            <a:off x="788988" y="3930650"/>
            <a:ext cx="77724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782" name="Line 30">
            <a:extLst>
              <a:ext uri="{FF2B5EF4-FFF2-40B4-BE49-F238E27FC236}">
                <a16:creationId xmlns:a16="http://schemas.microsoft.com/office/drawing/2014/main" id="{196F21B8-308A-44A1-AC67-4D832482CF33}"/>
              </a:ext>
            </a:extLst>
          </p:cNvPr>
          <p:cNvSpPr>
            <a:spLocks noChangeShapeType="1"/>
          </p:cNvSpPr>
          <p:nvPr/>
        </p:nvSpPr>
        <p:spPr bwMode="auto">
          <a:xfrm>
            <a:off x="788988" y="4448175"/>
            <a:ext cx="77724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783" name="Line 31">
            <a:extLst>
              <a:ext uri="{FF2B5EF4-FFF2-40B4-BE49-F238E27FC236}">
                <a16:creationId xmlns:a16="http://schemas.microsoft.com/office/drawing/2014/main" id="{F29C1068-F8C4-4B8E-88AB-E8ADAB3A2538}"/>
              </a:ext>
            </a:extLst>
          </p:cNvPr>
          <p:cNvSpPr>
            <a:spLocks noChangeShapeType="1"/>
          </p:cNvSpPr>
          <p:nvPr/>
        </p:nvSpPr>
        <p:spPr bwMode="auto">
          <a:xfrm>
            <a:off x="788988" y="4964113"/>
            <a:ext cx="77724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784" name="Line 32">
            <a:extLst>
              <a:ext uri="{FF2B5EF4-FFF2-40B4-BE49-F238E27FC236}">
                <a16:creationId xmlns:a16="http://schemas.microsoft.com/office/drawing/2014/main" id="{97541DA0-D79A-4479-8A12-2DE34E711E1E}"/>
              </a:ext>
            </a:extLst>
          </p:cNvPr>
          <p:cNvSpPr>
            <a:spLocks noChangeShapeType="1"/>
          </p:cNvSpPr>
          <p:nvPr/>
        </p:nvSpPr>
        <p:spPr bwMode="auto">
          <a:xfrm>
            <a:off x="2008188" y="2895600"/>
            <a:ext cx="0" cy="25288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785" name="Line 33">
            <a:extLst>
              <a:ext uri="{FF2B5EF4-FFF2-40B4-BE49-F238E27FC236}">
                <a16:creationId xmlns:a16="http://schemas.microsoft.com/office/drawing/2014/main" id="{1A5AB794-810B-42EC-B3D4-9D93FAE41A97}"/>
              </a:ext>
            </a:extLst>
          </p:cNvPr>
          <p:cNvSpPr>
            <a:spLocks noChangeShapeType="1"/>
          </p:cNvSpPr>
          <p:nvPr/>
        </p:nvSpPr>
        <p:spPr bwMode="auto">
          <a:xfrm>
            <a:off x="3455988" y="2895600"/>
            <a:ext cx="0" cy="25288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786" name="Line 34">
            <a:extLst>
              <a:ext uri="{FF2B5EF4-FFF2-40B4-BE49-F238E27FC236}">
                <a16:creationId xmlns:a16="http://schemas.microsoft.com/office/drawing/2014/main" id="{8EFCF8B1-EC19-48FD-B521-6701485C610C}"/>
              </a:ext>
            </a:extLst>
          </p:cNvPr>
          <p:cNvSpPr>
            <a:spLocks noChangeShapeType="1"/>
          </p:cNvSpPr>
          <p:nvPr/>
        </p:nvSpPr>
        <p:spPr bwMode="auto">
          <a:xfrm>
            <a:off x="4892675" y="2895600"/>
            <a:ext cx="0" cy="25288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787" name="Line 35">
            <a:extLst>
              <a:ext uri="{FF2B5EF4-FFF2-40B4-BE49-F238E27FC236}">
                <a16:creationId xmlns:a16="http://schemas.microsoft.com/office/drawing/2014/main" id="{D3400DC5-8DCD-469A-A00E-739A8DFF3170}"/>
              </a:ext>
            </a:extLst>
          </p:cNvPr>
          <p:cNvSpPr>
            <a:spLocks noChangeShapeType="1"/>
          </p:cNvSpPr>
          <p:nvPr/>
        </p:nvSpPr>
        <p:spPr bwMode="auto">
          <a:xfrm>
            <a:off x="6689725" y="2895600"/>
            <a:ext cx="0" cy="25288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788" name="Line 36">
            <a:extLst>
              <a:ext uri="{FF2B5EF4-FFF2-40B4-BE49-F238E27FC236}">
                <a16:creationId xmlns:a16="http://schemas.microsoft.com/office/drawing/2014/main" id="{F0159240-6973-4637-80BB-28286AAC4F4A}"/>
              </a:ext>
            </a:extLst>
          </p:cNvPr>
          <p:cNvSpPr>
            <a:spLocks noChangeShapeType="1"/>
          </p:cNvSpPr>
          <p:nvPr/>
        </p:nvSpPr>
        <p:spPr bwMode="auto">
          <a:xfrm>
            <a:off x="788988" y="2895600"/>
            <a:ext cx="7772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789" name="Line 37">
            <a:extLst>
              <a:ext uri="{FF2B5EF4-FFF2-40B4-BE49-F238E27FC236}">
                <a16:creationId xmlns:a16="http://schemas.microsoft.com/office/drawing/2014/main" id="{960B0C3E-C7D9-475B-A5EA-FF9F883F8709}"/>
              </a:ext>
            </a:extLst>
          </p:cNvPr>
          <p:cNvSpPr>
            <a:spLocks noChangeShapeType="1"/>
          </p:cNvSpPr>
          <p:nvPr/>
        </p:nvSpPr>
        <p:spPr bwMode="auto">
          <a:xfrm>
            <a:off x="788988" y="2895600"/>
            <a:ext cx="0" cy="25288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790" name="Line 38">
            <a:extLst>
              <a:ext uri="{FF2B5EF4-FFF2-40B4-BE49-F238E27FC236}">
                <a16:creationId xmlns:a16="http://schemas.microsoft.com/office/drawing/2014/main" id="{8FB7D6AF-8B99-40F8-AD2A-F3947909A012}"/>
              </a:ext>
            </a:extLst>
          </p:cNvPr>
          <p:cNvSpPr>
            <a:spLocks noChangeShapeType="1"/>
          </p:cNvSpPr>
          <p:nvPr/>
        </p:nvSpPr>
        <p:spPr bwMode="auto">
          <a:xfrm>
            <a:off x="8561388" y="2895600"/>
            <a:ext cx="0" cy="25288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791" name="Line 39">
            <a:extLst>
              <a:ext uri="{FF2B5EF4-FFF2-40B4-BE49-F238E27FC236}">
                <a16:creationId xmlns:a16="http://schemas.microsoft.com/office/drawing/2014/main" id="{6A75024B-F119-4191-8899-97E1CFC6825F}"/>
              </a:ext>
            </a:extLst>
          </p:cNvPr>
          <p:cNvSpPr>
            <a:spLocks noChangeShapeType="1"/>
          </p:cNvSpPr>
          <p:nvPr/>
        </p:nvSpPr>
        <p:spPr bwMode="auto">
          <a:xfrm>
            <a:off x="788988" y="5424488"/>
            <a:ext cx="77724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792" name="Line 40">
            <a:extLst>
              <a:ext uri="{FF2B5EF4-FFF2-40B4-BE49-F238E27FC236}">
                <a16:creationId xmlns:a16="http://schemas.microsoft.com/office/drawing/2014/main" id="{86479067-3687-47A3-A3FA-DE850EECECB7}"/>
              </a:ext>
            </a:extLst>
          </p:cNvPr>
          <p:cNvSpPr>
            <a:spLocks noChangeShapeType="1"/>
          </p:cNvSpPr>
          <p:nvPr/>
        </p:nvSpPr>
        <p:spPr bwMode="auto">
          <a:xfrm>
            <a:off x="788988" y="2895600"/>
            <a:ext cx="1219200" cy="517525"/>
          </a:xfrm>
          <a:prstGeom prst="line">
            <a:avLst/>
          </a:prstGeom>
          <a:noFill/>
          <a:ln w="12700"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793" name="Rectangle 41">
            <a:extLst>
              <a:ext uri="{FF2B5EF4-FFF2-40B4-BE49-F238E27FC236}">
                <a16:creationId xmlns:a16="http://schemas.microsoft.com/office/drawing/2014/main" id="{079B5EE2-9A1D-45B7-9E37-EE710E255B70}"/>
              </a:ext>
            </a:extLst>
          </p:cNvPr>
          <p:cNvSpPr>
            <a:spLocks noChangeArrowheads="1"/>
          </p:cNvSpPr>
          <p:nvPr/>
        </p:nvSpPr>
        <p:spPr bwMode="auto">
          <a:xfrm>
            <a:off x="636588" y="2209800"/>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baseline="0">
                <a:solidFill>
                  <a:srgbClr val="990033"/>
                </a:solidFill>
              </a:rPr>
              <a:t>4. </a:t>
            </a:r>
            <a:r>
              <a:rPr lang="zh-CN" altLang="en-US" b="1" baseline="0">
                <a:solidFill>
                  <a:srgbClr val="990033"/>
                </a:solidFill>
              </a:rPr>
              <a:t>按相互作用分类</a:t>
            </a:r>
          </a:p>
        </p:txBody>
      </p:sp>
      <p:sp>
        <p:nvSpPr>
          <p:cNvPr id="202794" name="Rectangle 42">
            <a:extLst>
              <a:ext uri="{FF2B5EF4-FFF2-40B4-BE49-F238E27FC236}">
                <a16:creationId xmlns:a16="http://schemas.microsoft.com/office/drawing/2014/main" id="{8FA3EC5B-B13E-4E15-9C2B-F009D4A6F80A}"/>
              </a:ext>
            </a:extLst>
          </p:cNvPr>
          <p:cNvSpPr>
            <a:spLocks noChangeArrowheads="1"/>
          </p:cNvSpPr>
          <p:nvPr/>
        </p:nvSpPr>
        <p:spPr bwMode="auto">
          <a:xfrm>
            <a:off x="925513" y="1143000"/>
            <a:ext cx="83629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zh-CN" altLang="en-US" b="1" baseline="0">
                <a:solidFill>
                  <a:srgbClr val="000066"/>
                </a:solidFill>
              </a:rPr>
              <a:t>正、反粒子物理量的绝对值都相同，但某些物理量 </a:t>
            </a:r>
            <a:r>
              <a:rPr lang="en-US" altLang="zh-CN" b="1" baseline="0">
                <a:solidFill>
                  <a:srgbClr val="000066"/>
                </a:solidFill>
              </a:rPr>
              <a:t>( </a:t>
            </a:r>
            <a:r>
              <a:rPr lang="zh-CN" altLang="en-US" b="1" baseline="0">
                <a:solidFill>
                  <a:srgbClr val="000066"/>
                </a:solidFill>
              </a:rPr>
              <a:t>如电荷、磁矩等 </a:t>
            </a:r>
            <a:r>
              <a:rPr lang="en-US" altLang="zh-CN" b="1" baseline="0">
                <a:solidFill>
                  <a:srgbClr val="000066"/>
                </a:solidFill>
              </a:rPr>
              <a:t>) </a:t>
            </a:r>
            <a:r>
              <a:rPr lang="zh-CN" altLang="en-US" b="1" baseline="0">
                <a:solidFill>
                  <a:srgbClr val="000066"/>
                </a:solidFill>
              </a:rPr>
              <a:t>的符号相反。</a:t>
            </a:r>
          </a:p>
        </p:txBody>
      </p:sp>
      <p:sp>
        <p:nvSpPr>
          <p:cNvPr id="202795" name="Text Box 43">
            <a:extLst>
              <a:ext uri="{FF2B5EF4-FFF2-40B4-BE49-F238E27FC236}">
                <a16:creationId xmlns:a16="http://schemas.microsoft.com/office/drawing/2014/main" id="{68378EEE-D497-4635-9477-5C0126AEB646}"/>
              </a:ext>
            </a:extLst>
          </p:cNvPr>
          <p:cNvSpPr txBox="1">
            <a:spLocks noChangeArrowheads="1"/>
          </p:cNvSpPr>
          <p:nvPr/>
        </p:nvSpPr>
        <p:spPr bwMode="auto">
          <a:xfrm>
            <a:off x="6580188" y="2209800"/>
            <a:ext cx="1377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baseline="0">
                <a:solidFill>
                  <a:srgbClr val="000066"/>
                </a:solidFill>
              </a:rPr>
              <a:t>(</a:t>
            </a:r>
            <a:r>
              <a:rPr lang="zh-CN" altLang="en-US" b="1" baseline="0">
                <a:solidFill>
                  <a:srgbClr val="990033"/>
                </a:solidFill>
                <a:effectLst>
                  <a:outerShdw blurRad="38100" dist="38100" dir="2700000" algn="tl">
                    <a:srgbClr val="C0C0C0"/>
                  </a:outerShdw>
                </a:effectLst>
              </a:rPr>
              <a:t>＋</a:t>
            </a:r>
            <a:r>
              <a:rPr lang="zh-CN" altLang="en-US" b="1" baseline="0">
                <a:solidFill>
                  <a:srgbClr val="000066"/>
                </a:solidFill>
              </a:rPr>
              <a:t> </a:t>
            </a:r>
            <a:r>
              <a:rPr lang="zh-CN" altLang="en-US" baseline="0">
                <a:solidFill>
                  <a:srgbClr val="000066"/>
                </a:solidFill>
              </a:rPr>
              <a:t>参与</a:t>
            </a:r>
            <a:r>
              <a:rPr lang="en-US" altLang="zh-CN" baseline="0">
                <a:solidFill>
                  <a:srgbClr val="000066"/>
                </a:solidFill>
              </a:rPr>
              <a:t>)</a:t>
            </a:r>
          </a:p>
        </p:txBody>
      </p:sp>
      <p:sp>
        <p:nvSpPr>
          <p:cNvPr id="202796" name="Rectangle 44">
            <a:extLst>
              <a:ext uri="{FF2B5EF4-FFF2-40B4-BE49-F238E27FC236}">
                <a16:creationId xmlns:a16="http://schemas.microsoft.com/office/drawing/2014/main" id="{2156C6FD-50E1-481A-B114-3892F00952FE}"/>
              </a:ext>
            </a:extLst>
          </p:cNvPr>
          <p:cNvSpPr>
            <a:spLocks noChangeArrowheads="1"/>
          </p:cNvSpPr>
          <p:nvPr/>
        </p:nvSpPr>
        <p:spPr bwMode="auto">
          <a:xfrm>
            <a:off x="952500" y="5516563"/>
            <a:ext cx="8191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en-US" altLang="zh-CN" b="1" baseline="0">
                <a:solidFill>
                  <a:srgbClr val="000066"/>
                </a:solidFill>
              </a:rPr>
              <a:t> </a:t>
            </a:r>
            <a:r>
              <a:rPr lang="zh-CN" altLang="en-US" b="1" baseline="0">
                <a:solidFill>
                  <a:srgbClr val="180397"/>
                </a:solidFill>
              </a:rPr>
              <a:t>引力子</a:t>
            </a:r>
            <a:r>
              <a:rPr lang="zh-CN" altLang="en-US" b="1" baseline="0">
                <a:solidFill>
                  <a:srgbClr val="000066"/>
                </a:solidFill>
              </a:rPr>
              <a:t>  自旋应为</a:t>
            </a:r>
            <a:r>
              <a:rPr lang="en-US" altLang="zh-CN" b="1" baseline="0">
                <a:solidFill>
                  <a:srgbClr val="000066"/>
                </a:solidFill>
              </a:rPr>
              <a:t>2</a:t>
            </a:r>
            <a:r>
              <a:rPr lang="zh-CN" altLang="en-US" b="1" baseline="0">
                <a:solidFill>
                  <a:srgbClr val="000066"/>
                </a:solidFill>
              </a:rPr>
              <a:t>、静止质量和电荷为零，以光速运动。</a:t>
            </a:r>
          </a:p>
        </p:txBody>
      </p:sp>
      <p:sp>
        <p:nvSpPr>
          <p:cNvPr id="202797" name="Text Box 45">
            <a:extLst>
              <a:ext uri="{FF2B5EF4-FFF2-40B4-BE49-F238E27FC236}">
                <a16:creationId xmlns:a16="http://schemas.microsoft.com/office/drawing/2014/main" id="{A93FB0BF-B595-4AF0-82A0-B75370D8127E}"/>
              </a:ext>
            </a:extLst>
          </p:cNvPr>
          <p:cNvSpPr txBox="1">
            <a:spLocks noChangeArrowheads="1"/>
          </p:cNvSpPr>
          <p:nvPr/>
        </p:nvSpPr>
        <p:spPr bwMode="auto">
          <a:xfrm>
            <a:off x="971550" y="6021388"/>
            <a:ext cx="4024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zh-CN" b="1" baseline="0">
                <a:solidFill>
                  <a:srgbClr val="180397"/>
                </a:solidFill>
              </a:rPr>
              <a:t> </a:t>
            </a:r>
            <a:r>
              <a:rPr lang="zh-CN" altLang="en-US" b="1" baseline="0">
                <a:solidFill>
                  <a:srgbClr val="180397"/>
                </a:solidFill>
              </a:rPr>
              <a:t>光子</a:t>
            </a:r>
            <a:r>
              <a:rPr lang="zh-CN" altLang="en-US" b="1" baseline="0">
                <a:solidFill>
                  <a:srgbClr val="000066"/>
                </a:solidFill>
              </a:rPr>
              <a:t>      自旋为</a:t>
            </a:r>
            <a:r>
              <a:rPr lang="en-US" altLang="zh-CN" b="1" baseline="0">
                <a:solidFill>
                  <a:srgbClr val="000066"/>
                </a:solidFill>
              </a:rPr>
              <a:t>1</a:t>
            </a:r>
            <a:r>
              <a:rPr lang="zh-CN" altLang="en-US" b="1" baseline="0">
                <a:solidFill>
                  <a:srgbClr val="000066"/>
                </a:solidFill>
              </a:rPr>
              <a:t>，是玻色子</a:t>
            </a:r>
          </a:p>
        </p:txBody>
      </p:sp>
      <p:sp>
        <p:nvSpPr>
          <p:cNvPr id="202798" name="Rectangle 46">
            <a:extLst>
              <a:ext uri="{FF2B5EF4-FFF2-40B4-BE49-F238E27FC236}">
                <a16:creationId xmlns:a16="http://schemas.microsoft.com/office/drawing/2014/main" id="{D49EA327-42F3-4E46-A870-33B8A98F88A3}"/>
              </a:ext>
            </a:extLst>
          </p:cNvPr>
          <p:cNvSpPr>
            <a:spLocks noChangeArrowheads="1"/>
          </p:cNvSpPr>
          <p:nvPr/>
        </p:nvSpPr>
        <p:spPr bwMode="auto">
          <a:xfrm>
            <a:off x="636588" y="762000"/>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baseline="0">
                <a:solidFill>
                  <a:srgbClr val="990033"/>
                </a:solidFill>
              </a:rPr>
              <a:t>3. </a:t>
            </a:r>
            <a:r>
              <a:rPr lang="zh-CN" altLang="en-US" b="1" baseline="0">
                <a:solidFill>
                  <a:srgbClr val="990033"/>
                </a:solidFill>
              </a:rPr>
              <a:t>正粒子、反粒子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02798"/>
                                        </p:tgtEl>
                                        <p:attrNameLst>
                                          <p:attrName>style.visibility</p:attrName>
                                        </p:attrNameLst>
                                      </p:cBhvr>
                                      <p:to>
                                        <p:strVal val="visible"/>
                                      </p:to>
                                    </p:set>
                                    <p:animEffect transition="in" filter="slide(fromLeft)">
                                      <p:cBhvr>
                                        <p:cTn id="7" dur="500"/>
                                        <p:tgtEl>
                                          <p:spTgt spid="202798"/>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02794"/>
                                        </p:tgtEl>
                                        <p:attrNameLst>
                                          <p:attrName>style.visibility</p:attrName>
                                        </p:attrNameLst>
                                      </p:cBhvr>
                                      <p:to>
                                        <p:strVal val="visible"/>
                                      </p:to>
                                    </p:set>
                                    <p:animEffect transition="in" filter="dissolve">
                                      <p:cBhvr>
                                        <p:cTn id="11" dur="500"/>
                                        <p:tgtEl>
                                          <p:spTgt spid="20279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8" fill="hold" grpId="0" nodeType="clickEffect">
                                  <p:stCondLst>
                                    <p:cond delay="0"/>
                                  </p:stCondLst>
                                  <p:childTnLst>
                                    <p:set>
                                      <p:cBhvr>
                                        <p:cTn id="15" dur="1" fill="hold">
                                          <p:stCondLst>
                                            <p:cond delay="0"/>
                                          </p:stCondLst>
                                        </p:cTn>
                                        <p:tgtEl>
                                          <p:spTgt spid="202793"/>
                                        </p:tgtEl>
                                        <p:attrNameLst>
                                          <p:attrName>style.visibility</p:attrName>
                                        </p:attrNameLst>
                                      </p:cBhvr>
                                      <p:to>
                                        <p:strVal val="visible"/>
                                      </p:to>
                                    </p:set>
                                    <p:animEffect transition="in" filter="slide(fromLeft)">
                                      <p:cBhvr>
                                        <p:cTn id="16" dur="500"/>
                                        <p:tgtEl>
                                          <p:spTgt spid="202793"/>
                                        </p:tgtEl>
                                      </p:cBhvr>
                                    </p:animEffect>
                                  </p:childTnLst>
                                </p:cTn>
                              </p:par>
                            </p:childTnLst>
                          </p:cTn>
                        </p:par>
                        <p:par>
                          <p:cTn id="17" fill="hold" nodeType="afterGroup">
                            <p:stCondLst>
                              <p:cond delay="500"/>
                            </p:stCondLst>
                            <p:childTnLst>
                              <p:par>
                                <p:cTn id="18" presetID="1" presetClass="entr" presetSubtype="0" fill="hold" grpId="0" nodeType="afterEffect">
                                  <p:stCondLst>
                                    <p:cond delay="0"/>
                                  </p:stCondLst>
                                  <p:childTnLst>
                                    <p:set>
                                      <p:cBhvr>
                                        <p:cTn id="19" dur="1" fill="hold">
                                          <p:stCondLst>
                                            <p:cond delay="499"/>
                                          </p:stCondLst>
                                        </p:cTn>
                                        <p:tgtEl>
                                          <p:spTgt spid="202795"/>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02755"/>
                                        </p:tgtEl>
                                        <p:attrNameLst>
                                          <p:attrName>style.visibility</p:attrName>
                                        </p:attrNameLst>
                                      </p:cBhvr>
                                      <p:to>
                                        <p:strVal val="visible"/>
                                      </p:to>
                                    </p:set>
                                    <p:animEffect transition="in" filter="blinds(horizontal)">
                                      <p:cBhvr>
                                        <p:cTn id="24" dur="500"/>
                                        <p:tgtEl>
                                          <p:spTgt spid="202755"/>
                                        </p:tgtEl>
                                      </p:cBhvr>
                                    </p:animEffect>
                                  </p:childTnLst>
                                </p:cTn>
                              </p:par>
                              <p:par>
                                <p:cTn id="25" presetID="3" presetClass="entr" presetSubtype="10" fill="hold" grpId="1" nodeType="withEffect">
                                  <p:stCondLst>
                                    <p:cond delay="0"/>
                                  </p:stCondLst>
                                  <p:childTnLst>
                                    <p:set>
                                      <p:cBhvr>
                                        <p:cTn id="26" dur="1" fill="hold">
                                          <p:stCondLst>
                                            <p:cond delay="0"/>
                                          </p:stCondLst>
                                        </p:cTn>
                                        <p:tgtEl>
                                          <p:spTgt spid="202756"/>
                                        </p:tgtEl>
                                        <p:attrNameLst>
                                          <p:attrName>style.visibility</p:attrName>
                                        </p:attrNameLst>
                                      </p:cBhvr>
                                      <p:to>
                                        <p:strVal val="visible"/>
                                      </p:to>
                                    </p:set>
                                    <p:animEffect transition="in" filter="blinds(horizontal)">
                                      <p:cBhvr>
                                        <p:cTn id="27" dur="500"/>
                                        <p:tgtEl>
                                          <p:spTgt spid="202756"/>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02757"/>
                                        </p:tgtEl>
                                        <p:attrNameLst>
                                          <p:attrName>style.visibility</p:attrName>
                                        </p:attrNameLst>
                                      </p:cBhvr>
                                      <p:to>
                                        <p:strVal val="visible"/>
                                      </p:to>
                                    </p:set>
                                    <p:animEffect transition="in" filter="blinds(horizontal)">
                                      <p:cBhvr>
                                        <p:cTn id="30" dur="500"/>
                                        <p:tgtEl>
                                          <p:spTgt spid="202757"/>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02758"/>
                                        </p:tgtEl>
                                        <p:attrNameLst>
                                          <p:attrName>style.visibility</p:attrName>
                                        </p:attrNameLst>
                                      </p:cBhvr>
                                      <p:to>
                                        <p:strVal val="visible"/>
                                      </p:to>
                                    </p:set>
                                    <p:animEffect transition="in" filter="blinds(horizontal)">
                                      <p:cBhvr>
                                        <p:cTn id="33" dur="500"/>
                                        <p:tgtEl>
                                          <p:spTgt spid="202758"/>
                                        </p:tgtEl>
                                      </p:cBhvr>
                                    </p:animEffect>
                                  </p:childTnLst>
                                </p:cTn>
                              </p:par>
                              <p:par>
                                <p:cTn id="34" presetID="3" presetClass="entr" presetSubtype="10" fill="hold" grpId="1" nodeType="withEffect">
                                  <p:stCondLst>
                                    <p:cond delay="0"/>
                                  </p:stCondLst>
                                  <p:childTnLst>
                                    <p:set>
                                      <p:cBhvr>
                                        <p:cTn id="35" dur="1" fill="hold">
                                          <p:stCondLst>
                                            <p:cond delay="0"/>
                                          </p:stCondLst>
                                        </p:cTn>
                                        <p:tgtEl>
                                          <p:spTgt spid="202759"/>
                                        </p:tgtEl>
                                        <p:attrNameLst>
                                          <p:attrName>style.visibility</p:attrName>
                                        </p:attrNameLst>
                                      </p:cBhvr>
                                      <p:to>
                                        <p:strVal val="visible"/>
                                      </p:to>
                                    </p:set>
                                    <p:animEffect transition="in" filter="blinds(horizontal)">
                                      <p:cBhvr>
                                        <p:cTn id="36" dur="500"/>
                                        <p:tgtEl>
                                          <p:spTgt spid="202759"/>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02760"/>
                                        </p:tgtEl>
                                        <p:attrNameLst>
                                          <p:attrName>style.visibility</p:attrName>
                                        </p:attrNameLst>
                                      </p:cBhvr>
                                      <p:to>
                                        <p:strVal val="visible"/>
                                      </p:to>
                                    </p:set>
                                    <p:animEffect transition="in" filter="blinds(horizontal)">
                                      <p:cBhvr>
                                        <p:cTn id="39" dur="500"/>
                                        <p:tgtEl>
                                          <p:spTgt spid="202760"/>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02761"/>
                                        </p:tgtEl>
                                        <p:attrNameLst>
                                          <p:attrName>style.visibility</p:attrName>
                                        </p:attrNameLst>
                                      </p:cBhvr>
                                      <p:to>
                                        <p:strVal val="visible"/>
                                      </p:to>
                                    </p:set>
                                    <p:animEffect transition="in" filter="blinds(horizontal)">
                                      <p:cBhvr>
                                        <p:cTn id="42" dur="500"/>
                                        <p:tgtEl>
                                          <p:spTgt spid="202761"/>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02762"/>
                                        </p:tgtEl>
                                        <p:attrNameLst>
                                          <p:attrName>style.visibility</p:attrName>
                                        </p:attrNameLst>
                                      </p:cBhvr>
                                      <p:to>
                                        <p:strVal val="visible"/>
                                      </p:to>
                                    </p:set>
                                    <p:animEffect transition="in" filter="blinds(horizontal)">
                                      <p:cBhvr>
                                        <p:cTn id="45" dur="500"/>
                                        <p:tgtEl>
                                          <p:spTgt spid="202762"/>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02763"/>
                                        </p:tgtEl>
                                        <p:attrNameLst>
                                          <p:attrName>style.visibility</p:attrName>
                                        </p:attrNameLst>
                                      </p:cBhvr>
                                      <p:to>
                                        <p:strVal val="visible"/>
                                      </p:to>
                                    </p:set>
                                    <p:animEffect transition="in" filter="blinds(horizontal)">
                                      <p:cBhvr>
                                        <p:cTn id="48" dur="500"/>
                                        <p:tgtEl>
                                          <p:spTgt spid="202763"/>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02764"/>
                                        </p:tgtEl>
                                        <p:attrNameLst>
                                          <p:attrName>style.visibility</p:attrName>
                                        </p:attrNameLst>
                                      </p:cBhvr>
                                      <p:to>
                                        <p:strVal val="visible"/>
                                      </p:to>
                                    </p:set>
                                    <p:animEffect transition="in" filter="blinds(horizontal)">
                                      <p:cBhvr>
                                        <p:cTn id="51" dur="500"/>
                                        <p:tgtEl>
                                          <p:spTgt spid="202764"/>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02765"/>
                                        </p:tgtEl>
                                        <p:attrNameLst>
                                          <p:attrName>style.visibility</p:attrName>
                                        </p:attrNameLst>
                                      </p:cBhvr>
                                      <p:to>
                                        <p:strVal val="visible"/>
                                      </p:to>
                                    </p:set>
                                    <p:animEffect transition="in" filter="blinds(horizontal)">
                                      <p:cBhvr>
                                        <p:cTn id="54" dur="500"/>
                                        <p:tgtEl>
                                          <p:spTgt spid="202765"/>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02766"/>
                                        </p:tgtEl>
                                        <p:attrNameLst>
                                          <p:attrName>style.visibility</p:attrName>
                                        </p:attrNameLst>
                                      </p:cBhvr>
                                      <p:to>
                                        <p:strVal val="visible"/>
                                      </p:to>
                                    </p:set>
                                    <p:animEffect transition="in" filter="blinds(horizontal)">
                                      <p:cBhvr>
                                        <p:cTn id="57" dur="500"/>
                                        <p:tgtEl>
                                          <p:spTgt spid="202766"/>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02767"/>
                                        </p:tgtEl>
                                        <p:attrNameLst>
                                          <p:attrName>style.visibility</p:attrName>
                                        </p:attrNameLst>
                                      </p:cBhvr>
                                      <p:to>
                                        <p:strVal val="visible"/>
                                      </p:to>
                                    </p:set>
                                    <p:animEffect transition="in" filter="blinds(horizontal)">
                                      <p:cBhvr>
                                        <p:cTn id="60" dur="500"/>
                                        <p:tgtEl>
                                          <p:spTgt spid="202767"/>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202768"/>
                                        </p:tgtEl>
                                        <p:attrNameLst>
                                          <p:attrName>style.visibility</p:attrName>
                                        </p:attrNameLst>
                                      </p:cBhvr>
                                      <p:to>
                                        <p:strVal val="visible"/>
                                      </p:to>
                                    </p:set>
                                    <p:animEffect transition="in" filter="blinds(horizontal)">
                                      <p:cBhvr>
                                        <p:cTn id="63" dur="500"/>
                                        <p:tgtEl>
                                          <p:spTgt spid="202768"/>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02769"/>
                                        </p:tgtEl>
                                        <p:attrNameLst>
                                          <p:attrName>style.visibility</p:attrName>
                                        </p:attrNameLst>
                                      </p:cBhvr>
                                      <p:to>
                                        <p:strVal val="visible"/>
                                      </p:to>
                                    </p:set>
                                    <p:animEffect transition="in" filter="blinds(horizontal)">
                                      <p:cBhvr>
                                        <p:cTn id="66" dur="500"/>
                                        <p:tgtEl>
                                          <p:spTgt spid="202769"/>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02770"/>
                                        </p:tgtEl>
                                        <p:attrNameLst>
                                          <p:attrName>style.visibility</p:attrName>
                                        </p:attrNameLst>
                                      </p:cBhvr>
                                      <p:to>
                                        <p:strVal val="visible"/>
                                      </p:to>
                                    </p:set>
                                    <p:animEffect transition="in" filter="blinds(horizontal)">
                                      <p:cBhvr>
                                        <p:cTn id="69" dur="500"/>
                                        <p:tgtEl>
                                          <p:spTgt spid="202770"/>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202771"/>
                                        </p:tgtEl>
                                        <p:attrNameLst>
                                          <p:attrName>style.visibility</p:attrName>
                                        </p:attrNameLst>
                                      </p:cBhvr>
                                      <p:to>
                                        <p:strVal val="visible"/>
                                      </p:to>
                                    </p:set>
                                    <p:animEffect transition="in" filter="blinds(horizontal)">
                                      <p:cBhvr>
                                        <p:cTn id="72" dur="500"/>
                                        <p:tgtEl>
                                          <p:spTgt spid="202771"/>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202772"/>
                                        </p:tgtEl>
                                        <p:attrNameLst>
                                          <p:attrName>style.visibility</p:attrName>
                                        </p:attrNameLst>
                                      </p:cBhvr>
                                      <p:to>
                                        <p:strVal val="visible"/>
                                      </p:to>
                                    </p:set>
                                    <p:animEffect transition="in" filter="blinds(horizontal)">
                                      <p:cBhvr>
                                        <p:cTn id="75" dur="500"/>
                                        <p:tgtEl>
                                          <p:spTgt spid="202772"/>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202773"/>
                                        </p:tgtEl>
                                        <p:attrNameLst>
                                          <p:attrName>style.visibility</p:attrName>
                                        </p:attrNameLst>
                                      </p:cBhvr>
                                      <p:to>
                                        <p:strVal val="visible"/>
                                      </p:to>
                                    </p:set>
                                    <p:animEffect transition="in" filter="blinds(horizontal)">
                                      <p:cBhvr>
                                        <p:cTn id="78" dur="500"/>
                                        <p:tgtEl>
                                          <p:spTgt spid="202773"/>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202774"/>
                                        </p:tgtEl>
                                        <p:attrNameLst>
                                          <p:attrName>style.visibility</p:attrName>
                                        </p:attrNameLst>
                                      </p:cBhvr>
                                      <p:to>
                                        <p:strVal val="visible"/>
                                      </p:to>
                                    </p:set>
                                    <p:animEffect transition="in" filter="blinds(horizontal)">
                                      <p:cBhvr>
                                        <p:cTn id="81" dur="500"/>
                                        <p:tgtEl>
                                          <p:spTgt spid="202774"/>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202775"/>
                                        </p:tgtEl>
                                        <p:attrNameLst>
                                          <p:attrName>style.visibility</p:attrName>
                                        </p:attrNameLst>
                                      </p:cBhvr>
                                      <p:to>
                                        <p:strVal val="visible"/>
                                      </p:to>
                                    </p:set>
                                    <p:animEffect transition="in" filter="blinds(horizontal)">
                                      <p:cBhvr>
                                        <p:cTn id="84" dur="500"/>
                                        <p:tgtEl>
                                          <p:spTgt spid="202775"/>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202776"/>
                                        </p:tgtEl>
                                        <p:attrNameLst>
                                          <p:attrName>style.visibility</p:attrName>
                                        </p:attrNameLst>
                                      </p:cBhvr>
                                      <p:to>
                                        <p:strVal val="visible"/>
                                      </p:to>
                                    </p:set>
                                    <p:animEffect transition="in" filter="blinds(horizontal)">
                                      <p:cBhvr>
                                        <p:cTn id="87" dur="500"/>
                                        <p:tgtEl>
                                          <p:spTgt spid="202776"/>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202777"/>
                                        </p:tgtEl>
                                        <p:attrNameLst>
                                          <p:attrName>style.visibility</p:attrName>
                                        </p:attrNameLst>
                                      </p:cBhvr>
                                      <p:to>
                                        <p:strVal val="visible"/>
                                      </p:to>
                                    </p:set>
                                    <p:animEffect transition="in" filter="blinds(horizontal)">
                                      <p:cBhvr>
                                        <p:cTn id="90" dur="500"/>
                                        <p:tgtEl>
                                          <p:spTgt spid="202777"/>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202778"/>
                                        </p:tgtEl>
                                        <p:attrNameLst>
                                          <p:attrName>style.visibility</p:attrName>
                                        </p:attrNameLst>
                                      </p:cBhvr>
                                      <p:to>
                                        <p:strVal val="visible"/>
                                      </p:to>
                                    </p:set>
                                    <p:animEffect transition="in" filter="blinds(horizontal)">
                                      <p:cBhvr>
                                        <p:cTn id="93" dur="500"/>
                                        <p:tgtEl>
                                          <p:spTgt spid="202778"/>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202779"/>
                                        </p:tgtEl>
                                        <p:attrNameLst>
                                          <p:attrName>style.visibility</p:attrName>
                                        </p:attrNameLst>
                                      </p:cBhvr>
                                      <p:to>
                                        <p:strVal val="visible"/>
                                      </p:to>
                                    </p:set>
                                    <p:animEffect transition="in" filter="blinds(horizontal)">
                                      <p:cBhvr>
                                        <p:cTn id="96" dur="500"/>
                                        <p:tgtEl>
                                          <p:spTgt spid="202779"/>
                                        </p:tgtEl>
                                      </p:cBhvr>
                                    </p:animEffect>
                                  </p:childTnLst>
                                </p:cTn>
                              </p:par>
                              <p:par>
                                <p:cTn id="97" presetID="3" presetClass="entr" presetSubtype="10" fill="hold" nodeType="withEffect">
                                  <p:stCondLst>
                                    <p:cond delay="0"/>
                                  </p:stCondLst>
                                  <p:childTnLst>
                                    <p:set>
                                      <p:cBhvr>
                                        <p:cTn id="98" dur="1" fill="hold">
                                          <p:stCondLst>
                                            <p:cond delay="0"/>
                                          </p:stCondLst>
                                        </p:cTn>
                                        <p:tgtEl>
                                          <p:spTgt spid="202780"/>
                                        </p:tgtEl>
                                        <p:attrNameLst>
                                          <p:attrName>style.visibility</p:attrName>
                                        </p:attrNameLst>
                                      </p:cBhvr>
                                      <p:to>
                                        <p:strVal val="visible"/>
                                      </p:to>
                                    </p:set>
                                    <p:animEffect transition="in" filter="blinds(horizontal)">
                                      <p:cBhvr>
                                        <p:cTn id="99" dur="500"/>
                                        <p:tgtEl>
                                          <p:spTgt spid="202780"/>
                                        </p:tgtEl>
                                      </p:cBhvr>
                                    </p:animEffect>
                                  </p:childTnLst>
                                </p:cTn>
                              </p:par>
                              <p:par>
                                <p:cTn id="100" presetID="3" presetClass="entr" presetSubtype="10" fill="hold" nodeType="withEffect">
                                  <p:stCondLst>
                                    <p:cond delay="0"/>
                                  </p:stCondLst>
                                  <p:childTnLst>
                                    <p:set>
                                      <p:cBhvr>
                                        <p:cTn id="101" dur="1" fill="hold">
                                          <p:stCondLst>
                                            <p:cond delay="0"/>
                                          </p:stCondLst>
                                        </p:cTn>
                                        <p:tgtEl>
                                          <p:spTgt spid="202781"/>
                                        </p:tgtEl>
                                        <p:attrNameLst>
                                          <p:attrName>style.visibility</p:attrName>
                                        </p:attrNameLst>
                                      </p:cBhvr>
                                      <p:to>
                                        <p:strVal val="visible"/>
                                      </p:to>
                                    </p:set>
                                    <p:animEffect transition="in" filter="blinds(horizontal)">
                                      <p:cBhvr>
                                        <p:cTn id="102" dur="500"/>
                                        <p:tgtEl>
                                          <p:spTgt spid="202781"/>
                                        </p:tgtEl>
                                      </p:cBhvr>
                                    </p:animEffect>
                                  </p:childTnLst>
                                </p:cTn>
                              </p:par>
                              <p:par>
                                <p:cTn id="103" presetID="3" presetClass="entr" presetSubtype="10" fill="hold" nodeType="withEffect">
                                  <p:stCondLst>
                                    <p:cond delay="0"/>
                                  </p:stCondLst>
                                  <p:childTnLst>
                                    <p:set>
                                      <p:cBhvr>
                                        <p:cTn id="104" dur="1" fill="hold">
                                          <p:stCondLst>
                                            <p:cond delay="0"/>
                                          </p:stCondLst>
                                        </p:cTn>
                                        <p:tgtEl>
                                          <p:spTgt spid="202782"/>
                                        </p:tgtEl>
                                        <p:attrNameLst>
                                          <p:attrName>style.visibility</p:attrName>
                                        </p:attrNameLst>
                                      </p:cBhvr>
                                      <p:to>
                                        <p:strVal val="visible"/>
                                      </p:to>
                                    </p:set>
                                    <p:animEffect transition="in" filter="blinds(horizontal)">
                                      <p:cBhvr>
                                        <p:cTn id="105" dur="500"/>
                                        <p:tgtEl>
                                          <p:spTgt spid="202782"/>
                                        </p:tgtEl>
                                      </p:cBhvr>
                                    </p:animEffect>
                                  </p:childTnLst>
                                </p:cTn>
                              </p:par>
                              <p:par>
                                <p:cTn id="106" presetID="3" presetClass="entr" presetSubtype="10" fill="hold" nodeType="withEffect">
                                  <p:stCondLst>
                                    <p:cond delay="0"/>
                                  </p:stCondLst>
                                  <p:childTnLst>
                                    <p:set>
                                      <p:cBhvr>
                                        <p:cTn id="107" dur="1" fill="hold">
                                          <p:stCondLst>
                                            <p:cond delay="0"/>
                                          </p:stCondLst>
                                        </p:cTn>
                                        <p:tgtEl>
                                          <p:spTgt spid="202783"/>
                                        </p:tgtEl>
                                        <p:attrNameLst>
                                          <p:attrName>style.visibility</p:attrName>
                                        </p:attrNameLst>
                                      </p:cBhvr>
                                      <p:to>
                                        <p:strVal val="visible"/>
                                      </p:to>
                                    </p:set>
                                    <p:animEffect transition="in" filter="blinds(horizontal)">
                                      <p:cBhvr>
                                        <p:cTn id="108" dur="500"/>
                                        <p:tgtEl>
                                          <p:spTgt spid="202783"/>
                                        </p:tgtEl>
                                      </p:cBhvr>
                                    </p:animEffect>
                                  </p:childTnLst>
                                </p:cTn>
                              </p:par>
                              <p:par>
                                <p:cTn id="109" presetID="3" presetClass="entr" presetSubtype="10" fill="hold" nodeType="withEffect">
                                  <p:stCondLst>
                                    <p:cond delay="0"/>
                                  </p:stCondLst>
                                  <p:childTnLst>
                                    <p:set>
                                      <p:cBhvr>
                                        <p:cTn id="110" dur="1" fill="hold">
                                          <p:stCondLst>
                                            <p:cond delay="0"/>
                                          </p:stCondLst>
                                        </p:cTn>
                                        <p:tgtEl>
                                          <p:spTgt spid="202784"/>
                                        </p:tgtEl>
                                        <p:attrNameLst>
                                          <p:attrName>style.visibility</p:attrName>
                                        </p:attrNameLst>
                                      </p:cBhvr>
                                      <p:to>
                                        <p:strVal val="visible"/>
                                      </p:to>
                                    </p:set>
                                    <p:animEffect transition="in" filter="blinds(horizontal)">
                                      <p:cBhvr>
                                        <p:cTn id="111" dur="500"/>
                                        <p:tgtEl>
                                          <p:spTgt spid="202784"/>
                                        </p:tgtEl>
                                      </p:cBhvr>
                                    </p:animEffect>
                                  </p:childTnLst>
                                </p:cTn>
                              </p:par>
                              <p:par>
                                <p:cTn id="112" presetID="3" presetClass="entr" presetSubtype="10" fill="hold" nodeType="withEffect">
                                  <p:stCondLst>
                                    <p:cond delay="0"/>
                                  </p:stCondLst>
                                  <p:childTnLst>
                                    <p:set>
                                      <p:cBhvr>
                                        <p:cTn id="113" dur="1" fill="hold">
                                          <p:stCondLst>
                                            <p:cond delay="0"/>
                                          </p:stCondLst>
                                        </p:cTn>
                                        <p:tgtEl>
                                          <p:spTgt spid="202785"/>
                                        </p:tgtEl>
                                        <p:attrNameLst>
                                          <p:attrName>style.visibility</p:attrName>
                                        </p:attrNameLst>
                                      </p:cBhvr>
                                      <p:to>
                                        <p:strVal val="visible"/>
                                      </p:to>
                                    </p:set>
                                    <p:animEffect transition="in" filter="blinds(horizontal)">
                                      <p:cBhvr>
                                        <p:cTn id="114" dur="500"/>
                                        <p:tgtEl>
                                          <p:spTgt spid="202785"/>
                                        </p:tgtEl>
                                      </p:cBhvr>
                                    </p:animEffect>
                                  </p:childTnLst>
                                </p:cTn>
                              </p:par>
                              <p:par>
                                <p:cTn id="115" presetID="3" presetClass="entr" presetSubtype="10" fill="hold" nodeType="withEffect">
                                  <p:stCondLst>
                                    <p:cond delay="0"/>
                                  </p:stCondLst>
                                  <p:childTnLst>
                                    <p:set>
                                      <p:cBhvr>
                                        <p:cTn id="116" dur="1" fill="hold">
                                          <p:stCondLst>
                                            <p:cond delay="0"/>
                                          </p:stCondLst>
                                        </p:cTn>
                                        <p:tgtEl>
                                          <p:spTgt spid="202786"/>
                                        </p:tgtEl>
                                        <p:attrNameLst>
                                          <p:attrName>style.visibility</p:attrName>
                                        </p:attrNameLst>
                                      </p:cBhvr>
                                      <p:to>
                                        <p:strVal val="visible"/>
                                      </p:to>
                                    </p:set>
                                    <p:animEffect transition="in" filter="blinds(horizontal)">
                                      <p:cBhvr>
                                        <p:cTn id="117" dur="500"/>
                                        <p:tgtEl>
                                          <p:spTgt spid="202786"/>
                                        </p:tgtEl>
                                      </p:cBhvr>
                                    </p:animEffect>
                                  </p:childTnLst>
                                </p:cTn>
                              </p:par>
                              <p:par>
                                <p:cTn id="118" presetID="3" presetClass="entr" presetSubtype="10" fill="hold" nodeType="withEffect">
                                  <p:stCondLst>
                                    <p:cond delay="0"/>
                                  </p:stCondLst>
                                  <p:childTnLst>
                                    <p:set>
                                      <p:cBhvr>
                                        <p:cTn id="119" dur="1" fill="hold">
                                          <p:stCondLst>
                                            <p:cond delay="0"/>
                                          </p:stCondLst>
                                        </p:cTn>
                                        <p:tgtEl>
                                          <p:spTgt spid="202787"/>
                                        </p:tgtEl>
                                        <p:attrNameLst>
                                          <p:attrName>style.visibility</p:attrName>
                                        </p:attrNameLst>
                                      </p:cBhvr>
                                      <p:to>
                                        <p:strVal val="visible"/>
                                      </p:to>
                                    </p:set>
                                    <p:animEffect transition="in" filter="blinds(horizontal)">
                                      <p:cBhvr>
                                        <p:cTn id="120" dur="500"/>
                                        <p:tgtEl>
                                          <p:spTgt spid="202787"/>
                                        </p:tgtEl>
                                      </p:cBhvr>
                                    </p:animEffect>
                                  </p:childTnLst>
                                </p:cTn>
                              </p:par>
                              <p:par>
                                <p:cTn id="121" presetID="3" presetClass="entr" presetSubtype="10" fill="hold" nodeType="withEffect">
                                  <p:stCondLst>
                                    <p:cond delay="0"/>
                                  </p:stCondLst>
                                  <p:childTnLst>
                                    <p:set>
                                      <p:cBhvr>
                                        <p:cTn id="122" dur="1" fill="hold">
                                          <p:stCondLst>
                                            <p:cond delay="0"/>
                                          </p:stCondLst>
                                        </p:cTn>
                                        <p:tgtEl>
                                          <p:spTgt spid="202788"/>
                                        </p:tgtEl>
                                        <p:attrNameLst>
                                          <p:attrName>style.visibility</p:attrName>
                                        </p:attrNameLst>
                                      </p:cBhvr>
                                      <p:to>
                                        <p:strVal val="visible"/>
                                      </p:to>
                                    </p:set>
                                    <p:animEffect transition="in" filter="blinds(horizontal)">
                                      <p:cBhvr>
                                        <p:cTn id="123" dur="500"/>
                                        <p:tgtEl>
                                          <p:spTgt spid="202788"/>
                                        </p:tgtEl>
                                      </p:cBhvr>
                                    </p:animEffect>
                                  </p:childTnLst>
                                </p:cTn>
                              </p:par>
                              <p:par>
                                <p:cTn id="124" presetID="3" presetClass="entr" presetSubtype="10" fill="hold" nodeType="withEffect">
                                  <p:stCondLst>
                                    <p:cond delay="0"/>
                                  </p:stCondLst>
                                  <p:childTnLst>
                                    <p:set>
                                      <p:cBhvr>
                                        <p:cTn id="125" dur="1" fill="hold">
                                          <p:stCondLst>
                                            <p:cond delay="0"/>
                                          </p:stCondLst>
                                        </p:cTn>
                                        <p:tgtEl>
                                          <p:spTgt spid="202789"/>
                                        </p:tgtEl>
                                        <p:attrNameLst>
                                          <p:attrName>style.visibility</p:attrName>
                                        </p:attrNameLst>
                                      </p:cBhvr>
                                      <p:to>
                                        <p:strVal val="visible"/>
                                      </p:to>
                                    </p:set>
                                    <p:animEffect transition="in" filter="blinds(horizontal)">
                                      <p:cBhvr>
                                        <p:cTn id="126" dur="500"/>
                                        <p:tgtEl>
                                          <p:spTgt spid="202789"/>
                                        </p:tgtEl>
                                      </p:cBhvr>
                                    </p:animEffect>
                                  </p:childTnLst>
                                </p:cTn>
                              </p:par>
                              <p:par>
                                <p:cTn id="127" presetID="3" presetClass="entr" presetSubtype="10" fill="hold" nodeType="withEffect">
                                  <p:stCondLst>
                                    <p:cond delay="0"/>
                                  </p:stCondLst>
                                  <p:childTnLst>
                                    <p:set>
                                      <p:cBhvr>
                                        <p:cTn id="128" dur="1" fill="hold">
                                          <p:stCondLst>
                                            <p:cond delay="0"/>
                                          </p:stCondLst>
                                        </p:cTn>
                                        <p:tgtEl>
                                          <p:spTgt spid="202790"/>
                                        </p:tgtEl>
                                        <p:attrNameLst>
                                          <p:attrName>style.visibility</p:attrName>
                                        </p:attrNameLst>
                                      </p:cBhvr>
                                      <p:to>
                                        <p:strVal val="visible"/>
                                      </p:to>
                                    </p:set>
                                    <p:animEffect transition="in" filter="blinds(horizontal)">
                                      <p:cBhvr>
                                        <p:cTn id="129" dur="500"/>
                                        <p:tgtEl>
                                          <p:spTgt spid="202790"/>
                                        </p:tgtEl>
                                      </p:cBhvr>
                                    </p:animEffect>
                                  </p:childTnLst>
                                </p:cTn>
                              </p:par>
                              <p:par>
                                <p:cTn id="130" presetID="3" presetClass="entr" presetSubtype="10" fill="hold" nodeType="withEffect">
                                  <p:stCondLst>
                                    <p:cond delay="0"/>
                                  </p:stCondLst>
                                  <p:childTnLst>
                                    <p:set>
                                      <p:cBhvr>
                                        <p:cTn id="131" dur="1" fill="hold">
                                          <p:stCondLst>
                                            <p:cond delay="0"/>
                                          </p:stCondLst>
                                        </p:cTn>
                                        <p:tgtEl>
                                          <p:spTgt spid="202791"/>
                                        </p:tgtEl>
                                        <p:attrNameLst>
                                          <p:attrName>style.visibility</p:attrName>
                                        </p:attrNameLst>
                                      </p:cBhvr>
                                      <p:to>
                                        <p:strVal val="visible"/>
                                      </p:to>
                                    </p:set>
                                    <p:animEffect transition="in" filter="blinds(horizontal)">
                                      <p:cBhvr>
                                        <p:cTn id="132" dur="500"/>
                                        <p:tgtEl>
                                          <p:spTgt spid="202791"/>
                                        </p:tgtEl>
                                      </p:cBhvr>
                                    </p:animEffect>
                                  </p:childTnLst>
                                </p:cTn>
                              </p:par>
                              <p:par>
                                <p:cTn id="133" presetID="3" presetClass="entr" presetSubtype="10" fill="hold" nodeType="withEffect">
                                  <p:stCondLst>
                                    <p:cond delay="0"/>
                                  </p:stCondLst>
                                  <p:childTnLst>
                                    <p:set>
                                      <p:cBhvr>
                                        <p:cTn id="134" dur="1" fill="hold">
                                          <p:stCondLst>
                                            <p:cond delay="0"/>
                                          </p:stCondLst>
                                        </p:cTn>
                                        <p:tgtEl>
                                          <p:spTgt spid="202792"/>
                                        </p:tgtEl>
                                        <p:attrNameLst>
                                          <p:attrName>style.visibility</p:attrName>
                                        </p:attrNameLst>
                                      </p:cBhvr>
                                      <p:to>
                                        <p:strVal val="visible"/>
                                      </p:to>
                                    </p:set>
                                    <p:animEffect transition="in" filter="blinds(horizontal)">
                                      <p:cBhvr>
                                        <p:cTn id="135" dur="500"/>
                                        <p:tgtEl>
                                          <p:spTgt spid="202792"/>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202796"/>
                                        </p:tgtEl>
                                        <p:attrNameLst>
                                          <p:attrName>style.visibility</p:attrName>
                                        </p:attrNameLst>
                                      </p:cBhvr>
                                      <p:to>
                                        <p:strVal val="visible"/>
                                      </p:to>
                                    </p:set>
                                    <p:animEffect transition="in" filter="wipe(left)">
                                      <p:cBhvr>
                                        <p:cTn id="140" dur="500"/>
                                        <p:tgtEl>
                                          <p:spTgt spid="202796"/>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202797"/>
                                        </p:tgtEl>
                                        <p:attrNameLst>
                                          <p:attrName>style.visibility</p:attrName>
                                        </p:attrNameLst>
                                      </p:cBhvr>
                                      <p:to>
                                        <p:strVal val="visible"/>
                                      </p:to>
                                    </p:set>
                                    <p:animEffect transition="in" filter="wipe(left)">
                                      <p:cBhvr>
                                        <p:cTn id="145" dur="500"/>
                                        <p:tgtEl>
                                          <p:spTgt spid="202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animBg="1"/>
      <p:bldP spid="202756" grpId="0" autoUpdateAnimBg="0"/>
      <p:bldP spid="202756" grpId="1" animBg="1"/>
      <p:bldP spid="202757" grpId="0" animBg="1"/>
      <p:bldP spid="202758" grpId="0" animBg="1"/>
      <p:bldP spid="202759" grpId="0"/>
      <p:bldP spid="202759" grpId="1" animBg="1"/>
      <p:bldP spid="202760" grpId="0" animBg="1"/>
      <p:bldP spid="202761" grpId="0" animBg="1"/>
      <p:bldP spid="202762" grpId="0" animBg="1"/>
      <p:bldP spid="202763" grpId="0" animBg="1"/>
      <p:bldP spid="202764" grpId="0" animBg="1"/>
      <p:bldP spid="202765" grpId="0" animBg="1"/>
      <p:bldP spid="202766" grpId="0" animBg="1"/>
      <p:bldP spid="202767" grpId="0" animBg="1"/>
      <p:bldP spid="202768" grpId="0" animBg="1"/>
      <p:bldP spid="202769" grpId="0" animBg="1"/>
      <p:bldP spid="202770" grpId="0" animBg="1"/>
      <p:bldP spid="202771" grpId="0" animBg="1"/>
      <p:bldP spid="202772" grpId="0" animBg="1"/>
      <p:bldP spid="202773" grpId="0" animBg="1"/>
      <p:bldP spid="202774" grpId="0" animBg="1"/>
      <p:bldP spid="202775" grpId="0" animBg="1"/>
      <p:bldP spid="202776" grpId="0" animBg="1"/>
      <p:bldP spid="202777" grpId="0" animBg="1"/>
      <p:bldP spid="202778" grpId="0" animBg="1"/>
      <p:bldP spid="202779" grpId="0" animBg="1"/>
      <p:bldP spid="202793" grpId="0" autoUpdateAnimBg="0"/>
      <p:bldP spid="202794" grpId="0" autoUpdateAnimBg="0"/>
      <p:bldP spid="202795" grpId="0" autoUpdateAnimBg="0"/>
      <p:bldP spid="202796" grpId="0" autoUpdateAnimBg="0"/>
      <p:bldP spid="202797" grpId="0" autoUpdateAnimBg="0"/>
      <p:bldP spid="202798"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3778" name="Group 2">
            <a:extLst>
              <a:ext uri="{FF2B5EF4-FFF2-40B4-BE49-F238E27FC236}">
                <a16:creationId xmlns:a16="http://schemas.microsoft.com/office/drawing/2014/main" id="{9E40EC98-D3E5-48D7-B03D-FFEFAECC3C2F}"/>
              </a:ext>
            </a:extLst>
          </p:cNvPr>
          <p:cNvGraphicFramePr>
            <a:graphicFrameLocks noGrp="1"/>
          </p:cNvGraphicFramePr>
          <p:nvPr/>
        </p:nvGraphicFramePr>
        <p:xfrm>
          <a:off x="611188" y="1484313"/>
          <a:ext cx="8001000" cy="3941762"/>
        </p:xfrm>
        <a:graphic>
          <a:graphicData uri="http://schemas.openxmlformats.org/drawingml/2006/table">
            <a:tbl>
              <a:tblPr/>
              <a:tblGrid>
                <a:gridCol w="609600">
                  <a:extLst>
                    <a:ext uri="{9D8B030D-6E8A-4147-A177-3AD203B41FA5}">
                      <a16:colId xmlns:a16="http://schemas.microsoft.com/office/drawing/2014/main" val="1828819702"/>
                    </a:ext>
                  </a:extLst>
                </a:gridCol>
                <a:gridCol w="914400">
                  <a:extLst>
                    <a:ext uri="{9D8B030D-6E8A-4147-A177-3AD203B41FA5}">
                      <a16:colId xmlns:a16="http://schemas.microsoft.com/office/drawing/2014/main" val="3476342168"/>
                    </a:ext>
                  </a:extLst>
                </a:gridCol>
                <a:gridCol w="990600">
                  <a:extLst>
                    <a:ext uri="{9D8B030D-6E8A-4147-A177-3AD203B41FA5}">
                      <a16:colId xmlns:a16="http://schemas.microsoft.com/office/drawing/2014/main" val="2359320825"/>
                    </a:ext>
                  </a:extLst>
                </a:gridCol>
                <a:gridCol w="838200">
                  <a:extLst>
                    <a:ext uri="{9D8B030D-6E8A-4147-A177-3AD203B41FA5}">
                      <a16:colId xmlns:a16="http://schemas.microsoft.com/office/drawing/2014/main" val="3444834491"/>
                    </a:ext>
                  </a:extLst>
                </a:gridCol>
                <a:gridCol w="1295400">
                  <a:extLst>
                    <a:ext uri="{9D8B030D-6E8A-4147-A177-3AD203B41FA5}">
                      <a16:colId xmlns:a16="http://schemas.microsoft.com/office/drawing/2014/main" val="1514016316"/>
                    </a:ext>
                  </a:extLst>
                </a:gridCol>
                <a:gridCol w="1143000">
                  <a:extLst>
                    <a:ext uri="{9D8B030D-6E8A-4147-A177-3AD203B41FA5}">
                      <a16:colId xmlns:a16="http://schemas.microsoft.com/office/drawing/2014/main" val="3790907404"/>
                    </a:ext>
                  </a:extLst>
                </a:gridCol>
                <a:gridCol w="1143000">
                  <a:extLst>
                    <a:ext uri="{9D8B030D-6E8A-4147-A177-3AD203B41FA5}">
                      <a16:colId xmlns:a16="http://schemas.microsoft.com/office/drawing/2014/main" val="3131007558"/>
                    </a:ext>
                  </a:extLst>
                </a:gridCol>
                <a:gridCol w="1066800">
                  <a:extLst>
                    <a:ext uri="{9D8B030D-6E8A-4147-A177-3AD203B41FA5}">
                      <a16:colId xmlns:a16="http://schemas.microsoft.com/office/drawing/2014/main" val="1288528019"/>
                    </a:ext>
                  </a:extLst>
                </a:gridCol>
              </a:tblGrid>
              <a:tr h="758825">
                <a:tc gridSpan="2">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分类</a:t>
                      </a:r>
                    </a:p>
                  </a:txBody>
                  <a:tcPr anchor="ctr" horzOverflow="overflow">
                    <a:lnL w="28575" cap="flat" cmpd="sng" algn="ctr">
                      <a:solidFill>
                        <a:srgbClr val="339966"/>
                      </a:solidFill>
                      <a:prstDash val="solid"/>
                      <a:round/>
                      <a:headEnd type="none" w="med" len="med"/>
                      <a:tailEnd type="none" w="med" len="med"/>
                    </a:lnL>
                    <a:lnR w="19050" cap="flat" cmpd="sng" algn="ctr">
                      <a:solidFill>
                        <a:srgbClr val="339966"/>
                      </a:solidFill>
                      <a:prstDash val="solid"/>
                      <a:round/>
                      <a:headEnd type="none" w="med" len="med"/>
                      <a:tailEnd type="none" w="med" len="med"/>
                    </a:lnR>
                    <a:lnT w="28575" cap="flat" cmpd="sng" algn="ctr">
                      <a:solidFill>
                        <a:srgbClr val="339966"/>
                      </a:solidFill>
                      <a:prstDash val="solid"/>
                      <a:round/>
                      <a:headEnd type="none" w="med" len="med"/>
                      <a:tailEnd type="none" w="med" len="med"/>
                    </a:lnT>
                    <a:lnB w="19050" cap="flat" cmpd="sng" algn="ctr">
                      <a:solidFill>
                        <a:srgbClr val="339966"/>
                      </a:solidFill>
                      <a:prstDash val="solid"/>
                      <a:round/>
                      <a:headEnd type="none" w="med" len="med"/>
                      <a:tailEnd type="none" w="med" len="med"/>
                    </a:lnB>
                    <a:lnTlToBr>
                      <a:noFill/>
                    </a:lnTlToBr>
                    <a:lnBlToTr>
                      <a:noFill/>
                    </a:lnBlToTr>
                    <a:solidFill>
                      <a:srgbClr val="006666"/>
                    </a:solidFill>
                  </a:tcPr>
                </a:tc>
                <a:tc h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正反粒子</a:t>
                      </a:r>
                    </a:p>
                  </a:txBody>
                  <a:tcPr anchor="ctr" horzOverflow="overflow">
                    <a:lnL w="19050" cap="flat" cmpd="sng" algn="ctr">
                      <a:solidFill>
                        <a:srgbClr val="339966"/>
                      </a:solidFill>
                      <a:prstDash val="solid"/>
                      <a:round/>
                      <a:headEnd type="none" w="med" len="med"/>
                      <a:tailEnd type="none" w="med" len="med"/>
                    </a:lnL>
                    <a:lnR w="19050" cap="flat" cmpd="sng" algn="ctr">
                      <a:solidFill>
                        <a:srgbClr val="339966"/>
                      </a:solidFill>
                      <a:prstDash val="solid"/>
                      <a:round/>
                      <a:headEnd type="none" w="med" len="med"/>
                      <a:tailEnd type="none" w="med" len="med"/>
                    </a:lnR>
                    <a:lnT w="28575" cap="flat" cmpd="sng" algn="ctr">
                      <a:solidFill>
                        <a:srgbClr val="339966"/>
                      </a:solidFill>
                      <a:prstDash val="solid"/>
                      <a:round/>
                      <a:headEnd type="none" w="med" len="med"/>
                      <a:tailEnd type="none" w="med" len="med"/>
                    </a:lnT>
                    <a:lnB w="19050" cap="flat" cmpd="sng" algn="ctr">
                      <a:solidFill>
                        <a:srgbClr val="339966"/>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自旋</a:t>
                      </a:r>
                      <a:endParaRPr kumimoji="1" lang="zh-CN" altLang="en-US" sz="24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horzOverflow="overflow">
                    <a:lnL w="19050" cap="flat" cmpd="sng" algn="ctr">
                      <a:solidFill>
                        <a:srgbClr val="339966"/>
                      </a:solidFill>
                      <a:prstDash val="solid"/>
                      <a:round/>
                      <a:headEnd type="none" w="med" len="med"/>
                      <a:tailEnd type="none" w="med" len="med"/>
                    </a:lnL>
                    <a:lnR w="19050" cap="flat" cmpd="sng" algn="ctr">
                      <a:solidFill>
                        <a:srgbClr val="339966"/>
                      </a:solidFill>
                      <a:prstDash val="solid"/>
                      <a:round/>
                      <a:headEnd type="none" w="med" len="med"/>
                      <a:tailEnd type="none" w="med" len="med"/>
                    </a:lnR>
                    <a:lnT w="28575" cap="flat" cmpd="sng" algn="ctr">
                      <a:solidFill>
                        <a:srgbClr val="339966"/>
                      </a:solidFill>
                      <a:prstDash val="solid"/>
                      <a:round/>
                      <a:headEnd type="none" w="med" len="med"/>
                      <a:tailEnd type="none" w="med" len="med"/>
                    </a:lnT>
                    <a:lnB w="19050" cap="flat" cmpd="sng" algn="ctr">
                      <a:solidFill>
                        <a:srgbClr val="339966"/>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电荷量</a:t>
                      </a: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00FFFF"/>
                          </a:solidFill>
                          <a:effectLst/>
                          <a:latin typeface="Times New Roman" panose="02020603050405020304" pitchFamily="18" charset="0"/>
                          <a:ea typeface="宋体" panose="02010600030101010101" pitchFamily="2" charset="-122"/>
                        </a:rPr>
                        <a:t>e</a:t>
                      </a:r>
                      <a:endParaRPr kumimoji="1" lang="en-US" altLang="zh-CN" sz="2400" b="0" i="0" u="none" strike="noStrike" cap="none" normalizeH="0" baseline="0">
                        <a:ln>
                          <a:noFill/>
                        </a:ln>
                        <a:solidFill>
                          <a:srgbClr val="00FFFF"/>
                        </a:solidFill>
                        <a:effectLst/>
                        <a:latin typeface="Times New Roman" panose="02020603050405020304" pitchFamily="18" charset="0"/>
                        <a:ea typeface="宋体" panose="02010600030101010101" pitchFamily="2" charset="-122"/>
                      </a:endParaRPr>
                    </a:p>
                  </a:txBody>
                  <a:tcPr horzOverflow="overflow">
                    <a:lnL w="19050" cap="flat" cmpd="sng" algn="ctr">
                      <a:solidFill>
                        <a:srgbClr val="339966"/>
                      </a:solidFill>
                      <a:prstDash val="solid"/>
                      <a:round/>
                      <a:headEnd type="none" w="med" len="med"/>
                      <a:tailEnd type="none" w="med" len="med"/>
                    </a:lnL>
                    <a:lnR w="19050" cap="flat" cmpd="sng" algn="ctr">
                      <a:solidFill>
                        <a:srgbClr val="339966"/>
                      </a:solidFill>
                      <a:prstDash val="solid"/>
                      <a:round/>
                      <a:headEnd type="none" w="med" len="med"/>
                      <a:tailEnd type="none" w="med" len="med"/>
                    </a:lnR>
                    <a:lnT w="19050" cap="flat" cmpd="sng" algn="ctr">
                      <a:solidFill>
                        <a:srgbClr val="339966"/>
                      </a:solidFill>
                      <a:prstDash val="solid"/>
                      <a:round/>
                      <a:headEnd type="none" w="med" len="med"/>
                      <a:tailEnd type="none" w="med" len="med"/>
                    </a:lnT>
                    <a:lnB w="19050" cap="flat" cmpd="sng" algn="ctr">
                      <a:solidFill>
                        <a:srgbClr val="339966"/>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重子数</a:t>
                      </a:r>
                      <a:r>
                        <a:rPr kumimoji="1" lang="en-US" altLang="zh-CN" sz="2400" b="1" i="0" u="none" strike="noStrike" cap="none" normalizeH="0" baseline="0">
                          <a:ln>
                            <a:noFill/>
                          </a:ln>
                          <a:solidFill>
                            <a:srgbClr val="00FFFF"/>
                          </a:solidFill>
                          <a:effectLst/>
                          <a:latin typeface="Times New Roman" panose="02020603050405020304" pitchFamily="18" charset="0"/>
                          <a:ea typeface="宋体" panose="02010600030101010101" pitchFamily="2" charset="-122"/>
                        </a:rPr>
                        <a:t>B</a:t>
                      </a:r>
                    </a:p>
                  </a:txBody>
                  <a:tcPr anchor="ctr" horzOverflow="overflow">
                    <a:lnL w="19050" cap="flat" cmpd="sng" algn="ctr">
                      <a:solidFill>
                        <a:srgbClr val="339966"/>
                      </a:solidFill>
                      <a:prstDash val="solid"/>
                      <a:round/>
                      <a:headEnd type="none" w="med" len="med"/>
                      <a:tailEnd type="none" w="med" len="med"/>
                    </a:lnL>
                    <a:lnR w="19050" cap="flat" cmpd="sng" algn="ctr">
                      <a:solidFill>
                        <a:srgbClr val="339966"/>
                      </a:solidFill>
                      <a:prstDash val="solid"/>
                      <a:round/>
                      <a:headEnd type="none" w="med" len="med"/>
                      <a:tailEnd type="none" w="med" len="med"/>
                    </a:lnR>
                    <a:lnT w="28575" cap="flat" cmpd="sng" algn="ctr">
                      <a:solidFill>
                        <a:srgbClr val="339966"/>
                      </a:solidFill>
                      <a:prstDash val="solid"/>
                      <a:round/>
                      <a:headEnd type="none" w="med" len="med"/>
                      <a:tailEnd type="none" w="med" len="med"/>
                    </a:lnT>
                    <a:lnB w="19050" cap="flat" cmpd="sng" algn="ctr">
                      <a:solidFill>
                        <a:srgbClr val="339966"/>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轻子数</a:t>
                      </a:r>
                    </a:p>
                  </a:txBody>
                  <a:tcPr horzOverflow="overflow">
                    <a:lnL w="19050" cap="flat" cmpd="sng" algn="ctr">
                      <a:solidFill>
                        <a:srgbClr val="339966"/>
                      </a:solidFill>
                      <a:prstDash val="solid"/>
                      <a:round/>
                      <a:headEnd type="none" w="med" len="med"/>
                      <a:tailEnd type="none" w="med" len="med"/>
                    </a:lnL>
                    <a:lnR w="19050" cap="flat" cmpd="sng" algn="ctr">
                      <a:solidFill>
                        <a:srgbClr val="339966"/>
                      </a:solidFill>
                      <a:prstDash val="solid"/>
                      <a:round/>
                      <a:headEnd type="none" w="med" len="med"/>
                      <a:tailEnd type="none" w="med" len="med"/>
                    </a:lnR>
                    <a:lnT w="28575" cap="flat" cmpd="sng" algn="ctr">
                      <a:solidFill>
                        <a:srgbClr val="339966"/>
                      </a:solidFill>
                      <a:prstDash val="solid"/>
                      <a:round/>
                      <a:headEnd type="none" w="med" len="med"/>
                      <a:tailEnd type="none" w="med" len="med"/>
                    </a:lnT>
                    <a:lnB w="19050" cap="flat" cmpd="sng" algn="ctr">
                      <a:solidFill>
                        <a:srgbClr val="339966"/>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寿命</a:t>
                      </a:r>
                      <a:r>
                        <a:rPr kumimoji="1" lang="en-US" altLang="zh-CN" sz="2400" b="1" i="0" u="none" strike="noStrike" cap="none" normalizeH="0" baseline="0">
                          <a:ln>
                            <a:noFill/>
                          </a:ln>
                          <a:solidFill>
                            <a:srgbClr val="00FFFF"/>
                          </a:solidFill>
                          <a:effectLst/>
                          <a:latin typeface="Times New Roman" panose="02020603050405020304" pitchFamily="18" charset="0"/>
                          <a:ea typeface="宋体" panose="02010600030101010101" pitchFamily="2" charset="-122"/>
                        </a:rPr>
                        <a:t>10</a:t>
                      </a:r>
                      <a:r>
                        <a:rPr kumimoji="1" lang="en-US" altLang="zh-CN" sz="2400" b="1" i="0" u="none" strike="noStrike" cap="none" normalizeH="0" baseline="30000">
                          <a:ln>
                            <a:noFill/>
                          </a:ln>
                          <a:solidFill>
                            <a:srgbClr val="00FFFF"/>
                          </a:solidFill>
                          <a:effectLst/>
                          <a:latin typeface="Times New Roman" panose="02020603050405020304" pitchFamily="18" charset="0"/>
                          <a:ea typeface="宋体" panose="02010600030101010101" pitchFamily="2" charset="-122"/>
                        </a:rPr>
                        <a:t>-6</a:t>
                      </a:r>
                      <a:r>
                        <a:rPr kumimoji="1" lang="en-US" altLang="zh-CN" sz="2400" b="1" i="0" u="none" strike="noStrike" cap="none" normalizeH="0" baseline="0">
                          <a:ln>
                            <a:noFill/>
                          </a:ln>
                          <a:solidFill>
                            <a:srgbClr val="00FFFF"/>
                          </a:solidFill>
                          <a:effectLst/>
                          <a:latin typeface="Times New Roman" panose="02020603050405020304" pitchFamily="18" charset="0"/>
                          <a:ea typeface="宋体" panose="02010600030101010101" pitchFamily="2" charset="-122"/>
                        </a:rPr>
                        <a:t>s</a:t>
                      </a:r>
                    </a:p>
                  </a:txBody>
                  <a:tcPr anchor="ctr" horzOverflow="overflow">
                    <a:lnL w="19050" cap="flat" cmpd="sng" algn="ctr">
                      <a:solidFill>
                        <a:srgbClr val="339966"/>
                      </a:solidFill>
                      <a:prstDash val="solid"/>
                      <a:round/>
                      <a:headEnd type="none" w="med" len="med"/>
                      <a:tailEnd type="none" w="med" len="med"/>
                    </a:lnL>
                    <a:lnR w="28575" cap="flat" cmpd="sng" algn="ctr">
                      <a:solidFill>
                        <a:srgbClr val="339966"/>
                      </a:solidFill>
                      <a:prstDash val="solid"/>
                      <a:round/>
                      <a:headEnd type="none" w="med" len="med"/>
                      <a:tailEnd type="none" w="med" len="med"/>
                    </a:lnR>
                    <a:lnT w="28575" cap="flat" cmpd="sng" algn="ctr">
                      <a:solidFill>
                        <a:srgbClr val="339966"/>
                      </a:solidFill>
                      <a:prstDash val="solid"/>
                      <a:round/>
                      <a:headEnd type="none" w="med" len="med"/>
                      <a:tailEnd type="none" w="med" len="med"/>
                    </a:lnT>
                    <a:lnB w="19050" cap="flat" cmpd="sng" algn="ctr">
                      <a:solidFill>
                        <a:srgbClr val="339966"/>
                      </a:solidFill>
                      <a:prstDash val="solid"/>
                      <a:round/>
                      <a:headEnd type="none" w="med" len="med"/>
                      <a:tailEnd type="none" w="med" len="med"/>
                    </a:lnB>
                    <a:lnTlToBr>
                      <a:noFill/>
                    </a:lnTlToBr>
                    <a:lnBlToTr>
                      <a:noFill/>
                    </a:lnBlToTr>
                    <a:solidFill>
                      <a:srgbClr val="006666"/>
                    </a:solidFill>
                  </a:tcPr>
                </a:tc>
                <a:extLst>
                  <a:ext uri="{0D108BD9-81ED-4DB2-BD59-A6C34878D82A}">
                    <a16:rowId xmlns:a16="http://schemas.microsoft.com/office/drawing/2014/main" val="3893639265"/>
                  </a:ext>
                </a:extLst>
              </a:tr>
              <a:tr h="477838">
                <a:tc rowSpan="6">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轻 子</a:t>
                      </a:r>
                    </a:p>
                  </a:txBody>
                  <a:tcPr anchor="ctr" horzOverflow="overflow">
                    <a:lnL w="28575" cap="flat" cmpd="sng" algn="ctr">
                      <a:solidFill>
                        <a:srgbClr val="339966"/>
                      </a:solidFill>
                      <a:prstDash val="solid"/>
                      <a:round/>
                      <a:headEnd type="none" w="med" len="med"/>
                      <a:tailEnd type="none" w="med" len="med"/>
                    </a:lnL>
                    <a:lnR w="19050" cap="flat" cmpd="sng" algn="ctr">
                      <a:solidFill>
                        <a:srgbClr val="339966"/>
                      </a:solidFill>
                      <a:prstDash val="solid"/>
                      <a:round/>
                      <a:headEnd type="none" w="med" len="med"/>
                      <a:tailEnd type="none" w="med" len="med"/>
                    </a:lnR>
                    <a:lnT w="19050" cap="flat" cmpd="sng" algn="ctr">
                      <a:solidFill>
                        <a:srgbClr val="339966"/>
                      </a:solidFill>
                      <a:prstDash val="solid"/>
                      <a:round/>
                      <a:headEnd type="none" w="med" len="med"/>
                      <a:tailEnd type="none" w="med" len="med"/>
                    </a:lnT>
                    <a:lnB w="28575" cap="flat" cmpd="sng" algn="ctr">
                      <a:solidFill>
                        <a:srgbClr val="339966"/>
                      </a:solidFill>
                      <a:prstDash val="solid"/>
                      <a:round/>
                      <a:headEnd type="none" w="med" len="med"/>
                      <a:tailEnd type="none" w="med" len="med"/>
                    </a:lnB>
                    <a:lnTlToBr>
                      <a:noFill/>
                    </a:lnTlToBr>
                    <a:lnBlToTr>
                      <a:noFill/>
                    </a:lnBlToTr>
                    <a:solidFill>
                      <a:srgbClr val="006666"/>
                    </a:solidFill>
                  </a:tcPr>
                </a:tc>
                <a:tc rowSpan="3">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电子</a:t>
                      </a:r>
                      <a:r>
                        <a:rPr kumimoji="1"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μ</a:t>
                      </a: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子</a:t>
                      </a:r>
                    </a:p>
                    <a:p>
                      <a:pPr marL="0" marR="0" lvl="0" indent="0" algn="ctr" defTabSz="914400" rtl="0" eaLnBrk="1" fontAlgn="base" latinLnBrk="0" hangingPunct="1">
                        <a:lnSpc>
                          <a:spcPct val="12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τ</a:t>
                      </a: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子</a:t>
                      </a:r>
                    </a:p>
                  </a:txBody>
                  <a:tcPr anchor="ctr" horzOverflow="overflow">
                    <a:lnL w="19050" cap="flat" cmpd="sng" algn="ctr">
                      <a:solidFill>
                        <a:srgbClr val="339966"/>
                      </a:solidFill>
                      <a:prstDash val="solid"/>
                      <a:round/>
                      <a:headEnd type="none" w="med" len="med"/>
                      <a:tailEnd type="none" w="med" len="med"/>
                    </a:lnL>
                    <a:lnR w="19050" cap="flat" cmpd="sng" algn="ctr">
                      <a:solidFill>
                        <a:srgbClr val="339966"/>
                      </a:solidFill>
                      <a:prstDash val="solid"/>
                      <a:round/>
                      <a:headEnd type="none" w="med" len="med"/>
                      <a:tailEnd type="none" w="med" len="med"/>
                    </a:lnR>
                    <a:lnT w="19050" cap="flat" cmpd="sng" algn="ctr">
                      <a:solidFill>
                        <a:srgbClr val="339966"/>
                      </a:solidFill>
                      <a:prstDash val="solid"/>
                      <a:round/>
                      <a:headEnd type="none" w="med" len="med"/>
                      <a:tailEnd type="none" w="med" len="med"/>
                    </a:lnT>
                    <a:lnB w="19050" cap="flat" cmpd="sng" algn="ctr">
                      <a:solidFill>
                        <a:srgbClr val="339966"/>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zh-CN" altLang="zh-CN" sz="2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endParaRPr>
                    </a:p>
                  </a:txBody>
                  <a:tcPr horzOverflow="overflow">
                    <a:lnL w="19050" cap="flat" cmpd="sng" algn="ctr">
                      <a:solidFill>
                        <a:srgbClr val="339966"/>
                      </a:solidFill>
                      <a:prstDash val="solid"/>
                      <a:round/>
                      <a:headEnd type="none" w="med" len="med"/>
                      <a:tailEnd type="none" w="med" len="med"/>
                    </a:lnL>
                    <a:lnR w="19050" cap="flat" cmpd="sng" algn="ctr">
                      <a:solidFill>
                        <a:srgbClr val="339966"/>
                      </a:solidFill>
                      <a:prstDash val="solid"/>
                      <a:round/>
                      <a:headEnd type="none" w="med" len="med"/>
                      <a:tailEnd type="none" w="med" len="med"/>
                    </a:lnR>
                    <a:lnT w="19050" cap="flat" cmpd="sng" algn="ctr">
                      <a:solidFill>
                        <a:srgbClr val="339966"/>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3366"/>
                    </a:solidFill>
                  </a:tcPr>
                </a:tc>
                <a:tc rowSpan="6">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1/2</a:t>
                      </a:r>
                    </a:p>
                  </a:txBody>
                  <a:tcPr anchor="ctr" horzOverflow="overflow">
                    <a:lnL w="19050" cap="flat" cmpd="sng" algn="ctr">
                      <a:solidFill>
                        <a:srgbClr val="339966"/>
                      </a:solidFill>
                      <a:prstDash val="solid"/>
                      <a:round/>
                      <a:headEnd type="none" w="med" len="med"/>
                      <a:tailEnd type="none" w="med" len="med"/>
                    </a:lnL>
                    <a:lnR w="19050" cap="flat" cmpd="sng" algn="ctr">
                      <a:solidFill>
                        <a:srgbClr val="339966"/>
                      </a:solidFill>
                      <a:prstDash val="solid"/>
                      <a:round/>
                      <a:headEnd type="none" w="med" len="med"/>
                      <a:tailEnd type="none" w="med" len="med"/>
                    </a:lnR>
                    <a:lnT w="19050" cap="flat" cmpd="sng" algn="ctr">
                      <a:solidFill>
                        <a:srgbClr val="339966"/>
                      </a:solidFill>
                      <a:prstDash val="solid"/>
                      <a:round/>
                      <a:headEnd type="none" w="med" len="med"/>
                      <a:tailEnd type="none" w="med" len="med"/>
                    </a:lnT>
                    <a:lnB w="28575" cap="flat" cmpd="sng" algn="ctr">
                      <a:solidFill>
                        <a:srgbClr val="339966"/>
                      </a:solidFill>
                      <a:prstDash val="solid"/>
                      <a:round/>
                      <a:headEnd type="none" w="med" len="med"/>
                      <a:tailEnd type="none" w="med" len="med"/>
                    </a:lnB>
                    <a:lnTlToBr>
                      <a:noFill/>
                    </a:lnTlToBr>
                    <a:lnBlToTr>
                      <a:noFill/>
                    </a:lnBlToTr>
                    <a:solidFill>
                      <a:srgbClr val="003366"/>
                    </a:solidFill>
                  </a:tcPr>
                </a:tc>
                <a:tc rowSpan="6">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0" i="0" u="none" strike="noStrike" cap="none" normalizeH="0" baseline="0">
                          <a:ln>
                            <a:noFill/>
                          </a:ln>
                          <a:solidFill>
                            <a:srgbClr val="FFFF66"/>
                          </a:solidFill>
                          <a:effectLst/>
                          <a:latin typeface="Times New Roman" panose="02020603050405020304" pitchFamily="18" charset="0"/>
                          <a:ea typeface="宋体" panose="02010600030101010101" pitchFamily="2" charset="-122"/>
                        </a:rPr>
                        <a:t>-1</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800" b="0" i="0" u="none" strike="noStrike" cap="none" normalizeH="0" baseline="0">
                          <a:ln>
                            <a:noFill/>
                          </a:ln>
                          <a:solidFill>
                            <a:srgbClr val="00FFFF"/>
                          </a:solidFill>
                          <a:effectLst/>
                          <a:latin typeface="Times New Roman" panose="02020603050405020304" pitchFamily="18" charset="0"/>
                          <a:ea typeface="宋体" panose="02010600030101010101" pitchFamily="2" charset="-122"/>
                        </a:rPr>
                        <a:t>+1</a:t>
                      </a: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0" i="0" u="none" strike="noStrike" cap="none" normalizeH="0" baseline="0">
                          <a:ln>
                            <a:noFill/>
                          </a:ln>
                          <a:solidFill>
                            <a:srgbClr val="FFFF66"/>
                          </a:solidFill>
                          <a:effectLst/>
                          <a:latin typeface="Times New Roman" panose="02020603050405020304" pitchFamily="18" charset="0"/>
                          <a:ea typeface="宋体" panose="02010600030101010101" pitchFamily="2" charset="-122"/>
                        </a:rPr>
                        <a:t>-1</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800" b="0" i="0" u="none" strike="noStrike" cap="none" normalizeH="0" baseline="0">
                          <a:ln>
                            <a:noFill/>
                          </a:ln>
                          <a:solidFill>
                            <a:srgbClr val="00FFFF"/>
                          </a:solidFill>
                          <a:effectLst/>
                          <a:latin typeface="Times New Roman" panose="02020603050405020304" pitchFamily="18" charset="0"/>
                          <a:ea typeface="宋体" panose="02010600030101010101" pitchFamily="2" charset="-122"/>
                        </a:rPr>
                        <a:t>+1</a:t>
                      </a: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0" i="0" u="none" strike="noStrike" cap="none" normalizeH="0" baseline="0">
                          <a:ln>
                            <a:noFill/>
                          </a:ln>
                          <a:solidFill>
                            <a:srgbClr val="FFFF66"/>
                          </a:solidFill>
                          <a:effectLst/>
                          <a:latin typeface="Times New Roman" panose="02020603050405020304" pitchFamily="18" charset="0"/>
                          <a:ea typeface="宋体" panose="02010600030101010101" pitchFamily="2" charset="-122"/>
                        </a:rPr>
                        <a:t>-1</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800" b="0" i="0" u="none" strike="noStrike" cap="none" normalizeH="0" baseline="0">
                          <a:ln>
                            <a:noFill/>
                          </a:ln>
                          <a:solidFill>
                            <a:srgbClr val="00FFFF"/>
                          </a:solidFill>
                          <a:effectLst/>
                          <a:latin typeface="Times New Roman" panose="02020603050405020304" pitchFamily="18" charset="0"/>
                          <a:ea typeface="宋体" panose="02010600030101010101" pitchFamily="2" charset="-122"/>
                        </a:rPr>
                        <a:t>+1</a:t>
                      </a: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0</a:t>
                      </a: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0</a:t>
                      </a: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0</a:t>
                      </a:r>
                    </a:p>
                  </a:txBody>
                  <a:tcPr horzOverflow="overflow">
                    <a:lnL w="19050" cap="flat" cmpd="sng" algn="ctr">
                      <a:solidFill>
                        <a:srgbClr val="339966"/>
                      </a:solidFill>
                      <a:prstDash val="solid"/>
                      <a:round/>
                      <a:headEnd type="none" w="med" len="med"/>
                      <a:tailEnd type="none" w="med" len="med"/>
                    </a:lnL>
                    <a:lnR w="19050" cap="flat" cmpd="sng" algn="ctr">
                      <a:solidFill>
                        <a:srgbClr val="339966"/>
                      </a:solidFill>
                      <a:prstDash val="solid"/>
                      <a:round/>
                      <a:headEnd type="none" w="med" len="med"/>
                      <a:tailEnd type="none" w="med" len="med"/>
                    </a:lnR>
                    <a:lnT w="19050" cap="flat" cmpd="sng" algn="ctr">
                      <a:solidFill>
                        <a:srgbClr val="339966"/>
                      </a:solidFill>
                      <a:prstDash val="solid"/>
                      <a:round/>
                      <a:headEnd type="none" w="med" len="med"/>
                      <a:tailEnd type="none" w="med" len="med"/>
                    </a:lnT>
                    <a:lnB w="28575" cap="flat" cmpd="sng" algn="ctr">
                      <a:solidFill>
                        <a:srgbClr val="339966"/>
                      </a:solidFill>
                      <a:prstDash val="solid"/>
                      <a:round/>
                      <a:headEnd type="none" w="med" len="med"/>
                      <a:tailEnd type="none" w="med" len="med"/>
                    </a:lnB>
                    <a:lnTlToBr>
                      <a:noFill/>
                    </a:lnTlToBr>
                    <a:lnBlToTr>
                      <a:noFill/>
                    </a:lnBlToTr>
                    <a:solidFill>
                      <a:srgbClr val="003366"/>
                    </a:solidFill>
                  </a:tcPr>
                </a:tc>
                <a:tc rowSpan="6">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rgbClr val="339966"/>
                      </a:solidFill>
                      <a:prstDash val="solid"/>
                      <a:round/>
                      <a:headEnd type="none" w="med" len="med"/>
                      <a:tailEnd type="none" w="med" len="med"/>
                    </a:lnL>
                    <a:lnR w="19050" cap="flat" cmpd="sng" algn="ctr">
                      <a:solidFill>
                        <a:srgbClr val="339966"/>
                      </a:solidFill>
                      <a:prstDash val="solid"/>
                      <a:round/>
                      <a:headEnd type="none" w="med" len="med"/>
                      <a:tailEnd type="none" w="med" len="med"/>
                    </a:lnR>
                    <a:lnT w="19050" cap="flat" cmpd="sng" algn="ctr">
                      <a:solidFill>
                        <a:srgbClr val="339966"/>
                      </a:solidFill>
                      <a:prstDash val="solid"/>
                      <a:round/>
                      <a:headEnd type="none" w="med" len="med"/>
                      <a:tailEnd type="none" w="med" len="med"/>
                    </a:lnT>
                    <a:lnB w="28575" cap="flat" cmpd="sng" algn="ctr">
                      <a:solidFill>
                        <a:srgbClr val="339966"/>
                      </a:solidFill>
                      <a:prstDash val="solid"/>
                      <a:round/>
                      <a:headEnd type="none" w="med" len="med"/>
                      <a:tailEnd type="none" w="med" len="med"/>
                    </a:lnB>
                    <a:lnTlToBr>
                      <a:noFill/>
                    </a:lnTlToBr>
                    <a:lnBlToTr>
                      <a:noFill/>
                    </a:lnBlToTr>
                    <a:solidFill>
                      <a:srgbClr val="003366"/>
                    </a:solidFill>
                  </a:tcPr>
                </a:tc>
                <a:tc rowSpan="6">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en-US" altLang="zh-CN" sz="2400" b="1" i="0" u="none" strike="noStrike" cap="none" normalizeH="0" baseline="0">
                        <a:ln>
                          <a:noFill/>
                        </a:ln>
                        <a:solidFill>
                          <a:srgbClr val="00FF99"/>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FFFF66"/>
                          </a:solidFill>
                          <a:effectLst/>
                          <a:latin typeface="Times New Roman" panose="02020603050405020304" pitchFamily="18" charset="0"/>
                          <a:ea typeface="宋体" panose="02010600030101010101" pitchFamily="2" charset="-122"/>
                        </a:rPr>
                        <a:t>-1</a:t>
                      </a: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400" b="1" i="0" u="none" strike="noStrike" cap="none" normalizeH="0" baseline="0">
                          <a:ln>
                            <a:noFill/>
                          </a:ln>
                          <a:solidFill>
                            <a:srgbClr val="00FFFF"/>
                          </a:solidFill>
                          <a:effectLst/>
                          <a:latin typeface="Times New Roman" panose="02020603050405020304" pitchFamily="18" charset="0"/>
                          <a:ea typeface="宋体" panose="02010600030101010101" pitchFamily="2" charset="-122"/>
                        </a:rPr>
                        <a:t>+1</a:t>
                      </a: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en-US" altLang="zh-CN" sz="2400" b="1" i="0" u="none" strike="noStrike" cap="none" normalizeH="0" baseline="0">
                        <a:ln>
                          <a:noFill/>
                        </a:ln>
                        <a:solidFill>
                          <a:schemeClr val="hlink"/>
                        </a:solidFill>
                        <a:effectLst/>
                        <a:latin typeface="Times New Roman" panose="02020603050405020304" pitchFamily="18" charset="0"/>
                        <a:ea typeface="宋体" panose="02010600030101010101" pitchFamily="2" charset="-122"/>
                      </a:endParaRPr>
                    </a:p>
                  </a:txBody>
                  <a:tcPr anchor="ctr" horzOverflow="overflow">
                    <a:lnL w="19050" cap="flat" cmpd="sng" algn="ctr">
                      <a:solidFill>
                        <a:srgbClr val="339966"/>
                      </a:solidFill>
                      <a:prstDash val="solid"/>
                      <a:round/>
                      <a:headEnd type="none" w="med" len="med"/>
                      <a:tailEnd type="none" w="med" len="med"/>
                    </a:lnL>
                    <a:lnR w="19050" cap="flat" cmpd="sng" algn="ctr">
                      <a:solidFill>
                        <a:srgbClr val="339966"/>
                      </a:solidFill>
                      <a:prstDash val="solid"/>
                      <a:round/>
                      <a:headEnd type="none" w="med" len="med"/>
                      <a:tailEnd type="none" w="med" len="med"/>
                    </a:lnR>
                    <a:lnT w="19050" cap="flat" cmpd="sng" algn="ctr">
                      <a:solidFill>
                        <a:srgbClr val="339966"/>
                      </a:solidFill>
                      <a:prstDash val="solid"/>
                      <a:round/>
                      <a:headEnd type="none" w="med" len="med"/>
                      <a:tailEnd type="none" w="med" len="med"/>
                    </a:lnT>
                    <a:lnB w="28575" cap="flat" cmpd="sng" algn="ctr">
                      <a:solidFill>
                        <a:srgbClr val="339966"/>
                      </a:solidFill>
                      <a:prstDash val="solid"/>
                      <a:round/>
                      <a:headEnd type="none" w="med" len="med"/>
                      <a:tailEnd type="none" w="med" len="med"/>
                    </a:lnB>
                    <a:lnTlToBr>
                      <a:noFill/>
                    </a:lnTlToBr>
                    <a:lnBlToTr>
                      <a:noFill/>
                    </a:lnBlToTr>
                    <a:solidFill>
                      <a:srgbClr val="0033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1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稳定</a:t>
                      </a:r>
                    </a:p>
                  </a:txBody>
                  <a:tcPr anchor="ctr" horzOverflow="overflow">
                    <a:lnL w="19050" cap="flat" cmpd="sng" algn="ctr">
                      <a:solidFill>
                        <a:srgbClr val="339966"/>
                      </a:solidFill>
                      <a:prstDash val="solid"/>
                      <a:round/>
                      <a:headEnd type="none" w="med" len="med"/>
                      <a:tailEnd type="none" w="med" len="med"/>
                    </a:lnL>
                    <a:lnR w="28575" cap="flat" cmpd="sng" algn="ctr">
                      <a:solidFill>
                        <a:srgbClr val="339966"/>
                      </a:solidFill>
                      <a:prstDash val="solid"/>
                      <a:round/>
                      <a:headEnd type="none" w="med" len="med"/>
                      <a:tailEnd type="none" w="med" len="med"/>
                    </a:lnR>
                    <a:lnT w="19050" cap="flat" cmpd="sng" algn="ctr">
                      <a:solidFill>
                        <a:srgbClr val="339966"/>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3366"/>
                    </a:solidFill>
                  </a:tcPr>
                </a:tc>
                <a:extLst>
                  <a:ext uri="{0D108BD9-81ED-4DB2-BD59-A6C34878D82A}">
                    <a16:rowId xmlns:a16="http://schemas.microsoft.com/office/drawing/2014/main" val="2991371849"/>
                  </a:ext>
                </a:extLst>
              </a:tr>
              <a:tr h="519113">
                <a:tc vMerge="1">
                  <a:txBody>
                    <a:bodyPr/>
                    <a:lstStyle/>
                    <a:p>
                      <a:endParaRPr lang="zh-CN" altLang="en-US"/>
                    </a:p>
                  </a:txBody>
                  <a:tcPr/>
                </a:tc>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zh-CN" altLang="zh-CN" sz="2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endParaRPr>
                    </a:p>
                  </a:txBody>
                  <a:tcPr horzOverflow="overflow">
                    <a:lnL w="19050" cap="flat" cmpd="sng" algn="ctr">
                      <a:solidFill>
                        <a:srgbClr val="339966"/>
                      </a:solidFill>
                      <a:prstDash val="solid"/>
                      <a:round/>
                      <a:headEnd type="none" w="med" len="med"/>
                      <a:tailEnd type="none" w="med" len="med"/>
                    </a:lnL>
                    <a:lnR w="19050" cap="flat" cmpd="sng" algn="ctr">
                      <a:solidFill>
                        <a:srgbClr val="339966"/>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3366"/>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1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2.2</a:t>
                      </a:r>
                    </a:p>
                  </a:txBody>
                  <a:tcPr anchor="ctr" horzOverflow="overflow">
                    <a:lnL w="19050" cap="flat" cmpd="sng" algn="ctr">
                      <a:solidFill>
                        <a:srgbClr val="339966"/>
                      </a:solidFill>
                      <a:prstDash val="solid"/>
                      <a:round/>
                      <a:headEnd type="none" w="med" len="med"/>
                      <a:tailEnd type="none" w="med" len="med"/>
                    </a:lnL>
                    <a:lnR w="28575" cap="flat" cmpd="sng" algn="ctr">
                      <a:solidFill>
                        <a:srgbClr val="339966"/>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3366"/>
                    </a:solidFill>
                  </a:tcPr>
                </a:tc>
                <a:extLst>
                  <a:ext uri="{0D108BD9-81ED-4DB2-BD59-A6C34878D82A}">
                    <a16:rowId xmlns:a16="http://schemas.microsoft.com/office/drawing/2014/main" val="4133783637"/>
                  </a:ext>
                </a:extLst>
              </a:tr>
              <a:tr h="527050">
                <a:tc vMerge="1">
                  <a:txBody>
                    <a:bodyPr/>
                    <a:lstStyle/>
                    <a:p>
                      <a:endParaRPr lang="zh-CN" altLang="en-US"/>
                    </a:p>
                  </a:txBody>
                  <a:tcPr/>
                </a:tc>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zh-CN" altLang="zh-CN" sz="2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endParaRPr>
                    </a:p>
                  </a:txBody>
                  <a:tcPr horzOverflow="overflow">
                    <a:lnL w="19050" cap="flat" cmpd="sng" algn="ctr">
                      <a:solidFill>
                        <a:srgbClr val="339966"/>
                      </a:solidFill>
                      <a:prstDash val="solid"/>
                      <a:round/>
                      <a:headEnd type="none" w="med" len="med"/>
                      <a:tailEnd type="none" w="med" len="med"/>
                    </a:lnL>
                    <a:lnR w="19050" cap="flat" cmpd="sng" algn="ctr">
                      <a:solidFill>
                        <a:srgbClr val="339966"/>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9050" cap="flat" cmpd="sng" algn="ctr">
                      <a:solidFill>
                        <a:srgbClr val="339966"/>
                      </a:solidFill>
                      <a:prstDash val="solid"/>
                      <a:round/>
                      <a:headEnd type="none" w="med" len="med"/>
                      <a:tailEnd type="none" w="med" len="med"/>
                    </a:lnB>
                    <a:lnTlToBr>
                      <a:noFill/>
                    </a:lnTlToBr>
                    <a:lnBlToTr>
                      <a:noFill/>
                    </a:lnBlToTr>
                    <a:solidFill>
                      <a:srgbClr val="003366"/>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&lt;2.3</a:t>
                      </a:r>
                    </a:p>
                  </a:txBody>
                  <a:tcPr anchor="ctr" horzOverflow="overflow">
                    <a:lnL w="19050" cap="flat" cmpd="sng" algn="ctr">
                      <a:solidFill>
                        <a:srgbClr val="339966"/>
                      </a:solidFill>
                      <a:prstDash val="solid"/>
                      <a:round/>
                      <a:headEnd type="none" w="med" len="med"/>
                      <a:tailEnd type="none" w="med" len="med"/>
                    </a:lnL>
                    <a:lnR w="28575" cap="flat" cmpd="sng" algn="ctr">
                      <a:solidFill>
                        <a:srgbClr val="339966"/>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3366"/>
                    </a:solidFill>
                  </a:tcPr>
                </a:tc>
                <a:extLst>
                  <a:ext uri="{0D108BD9-81ED-4DB2-BD59-A6C34878D82A}">
                    <a16:rowId xmlns:a16="http://schemas.microsoft.com/office/drawing/2014/main" val="4269999797"/>
                  </a:ext>
                </a:extLst>
              </a:tr>
              <a:tr h="498475">
                <a:tc vMerge="1">
                  <a:txBody>
                    <a:bodyPr/>
                    <a:lstStyle/>
                    <a:p>
                      <a:endParaRPr lang="zh-CN" altLang="en-US"/>
                    </a:p>
                  </a:txBody>
                  <a:tcPr/>
                </a:tc>
                <a:tc rowSpan="3">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中</a:t>
                      </a: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微</a:t>
                      </a: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子</a:t>
                      </a:r>
                    </a:p>
                  </a:txBody>
                  <a:tcPr anchor="ctr" horzOverflow="overflow">
                    <a:lnL w="19050" cap="flat" cmpd="sng" algn="ctr">
                      <a:solidFill>
                        <a:srgbClr val="339966"/>
                      </a:solidFill>
                      <a:prstDash val="solid"/>
                      <a:round/>
                      <a:headEnd type="none" w="med" len="med"/>
                      <a:tailEnd type="none" w="med" len="med"/>
                    </a:lnL>
                    <a:lnR w="19050" cap="flat" cmpd="sng" algn="ctr">
                      <a:solidFill>
                        <a:srgbClr val="339966"/>
                      </a:solidFill>
                      <a:prstDash val="solid"/>
                      <a:round/>
                      <a:headEnd type="none" w="med" len="med"/>
                      <a:tailEnd type="none" w="med" len="med"/>
                    </a:lnR>
                    <a:lnT w="19050" cap="flat" cmpd="sng" algn="ctr">
                      <a:solidFill>
                        <a:srgbClr val="339966"/>
                      </a:solidFill>
                      <a:prstDash val="solid"/>
                      <a:round/>
                      <a:headEnd type="none" w="med" len="med"/>
                      <a:tailEnd type="none" w="med" len="med"/>
                    </a:lnT>
                    <a:lnB w="28575" cap="flat" cmpd="sng" algn="ctr">
                      <a:solidFill>
                        <a:srgbClr val="339966"/>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zh-CN" altLang="zh-CN" sz="2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endParaRPr>
                    </a:p>
                  </a:txBody>
                  <a:tcPr horzOverflow="overflow">
                    <a:lnL w="19050" cap="flat" cmpd="sng" algn="ctr">
                      <a:solidFill>
                        <a:srgbClr val="339966"/>
                      </a:solidFill>
                      <a:prstDash val="solid"/>
                      <a:round/>
                      <a:headEnd type="none" w="med" len="med"/>
                      <a:tailEnd type="none" w="med" len="med"/>
                    </a:lnL>
                    <a:lnR w="19050" cap="flat" cmpd="sng" algn="ctr">
                      <a:solidFill>
                        <a:srgbClr val="339966"/>
                      </a:solidFill>
                      <a:prstDash val="solid"/>
                      <a:round/>
                      <a:headEnd type="none" w="med" len="med"/>
                      <a:tailEnd type="none" w="med" len="med"/>
                    </a:lnR>
                    <a:lnT w="19050" cap="flat" cmpd="sng" algn="ctr">
                      <a:solidFill>
                        <a:srgbClr val="339966"/>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3366"/>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rowSpan="3">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1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稳定</a:t>
                      </a:r>
                    </a:p>
                  </a:txBody>
                  <a:tcPr anchor="ctr" horzOverflow="overflow">
                    <a:lnL w="19050" cap="flat" cmpd="sng" algn="ctr">
                      <a:solidFill>
                        <a:srgbClr val="339966"/>
                      </a:solidFill>
                      <a:prstDash val="solid"/>
                      <a:round/>
                      <a:headEnd type="none" w="med" len="med"/>
                      <a:tailEnd type="none" w="med" len="med"/>
                    </a:lnL>
                    <a:lnR w="28575" cap="flat" cmpd="sng" algn="ctr">
                      <a:solidFill>
                        <a:srgbClr val="339966"/>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8575" cap="flat" cmpd="sng" algn="ctr">
                      <a:solidFill>
                        <a:srgbClr val="339966"/>
                      </a:solidFill>
                      <a:prstDash val="solid"/>
                      <a:round/>
                      <a:headEnd type="none" w="med" len="med"/>
                      <a:tailEnd type="none" w="med" len="med"/>
                    </a:lnB>
                    <a:lnTlToBr>
                      <a:noFill/>
                    </a:lnTlToBr>
                    <a:lnBlToTr>
                      <a:noFill/>
                    </a:lnBlToTr>
                    <a:solidFill>
                      <a:srgbClr val="003366"/>
                    </a:solidFill>
                  </a:tcPr>
                </a:tc>
                <a:extLst>
                  <a:ext uri="{0D108BD9-81ED-4DB2-BD59-A6C34878D82A}">
                    <a16:rowId xmlns:a16="http://schemas.microsoft.com/office/drawing/2014/main" val="1058821068"/>
                  </a:ext>
                </a:extLst>
              </a:tr>
              <a:tr h="533400">
                <a:tc vMerge="1">
                  <a:txBody>
                    <a:bodyPr/>
                    <a:lstStyle/>
                    <a:p>
                      <a:endParaRPr lang="zh-CN" altLang="en-US"/>
                    </a:p>
                  </a:txBody>
                  <a:tcPr/>
                </a:tc>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zh-CN" altLang="zh-CN" sz="2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endParaRPr>
                    </a:p>
                  </a:txBody>
                  <a:tcPr horzOverflow="overflow">
                    <a:lnL w="19050" cap="flat" cmpd="sng" algn="ctr">
                      <a:solidFill>
                        <a:srgbClr val="339966"/>
                      </a:solidFill>
                      <a:prstDash val="solid"/>
                      <a:round/>
                      <a:headEnd type="none" w="med" len="med"/>
                      <a:tailEnd type="none" w="med" len="med"/>
                    </a:lnL>
                    <a:lnR w="19050" cap="flat" cmpd="sng" algn="ctr">
                      <a:solidFill>
                        <a:srgbClr val="339966"/>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3366"/>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6478024"/>
                  </a:ext>
                </a:extLst>
              </a:tr>
              <a:tr h="436563">
                <a:tc vMerge="1">
                  <a:txBody>
                    <a:bodyPr/>
                    <a:lstStyle/>
                    <a:p>
                      <a:endParaRPr lang="zh-CN" altLang="en-US"/>
                    </a:p>
                  </a:txBody>
                  <a:tcPr/>
                </a:tc>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zh-CN" altLang="zh-CN" sz="2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endParaRPr>
                    </a:p>
                  </a:txBody>
                  <a:tcPr horzOverflow="overflow">
                    <a:lnL w="19050" cap="flat" cmpd="sng" algn="ctr">
                      <a:solidFill>
                        <a:srgbClr val="339966"/>
                      </a:solidFill>
                      <a:prstDash val="solid"/>
                      <a:round/>
                      <a:headEnd type="none" w="med" len="med"/>
                      <a:tailEnd type="none" w="med" len="med"/>
                    </a:lnL>
                    <a:lnR w="19050" cap="flat" cmpd="sng" algn="ctr">
                      <a:solidFill>
                        <a:srgbClr val="339966"/>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8575" cap="flat" cmpd="sng" algn="ctr">
                      <a:solidFill>
                        <a:srgbClr val="339966"/>
                      </a:solidFill>
                      <a:prstDash val="solid"/>
                      <a:round/>
                      <a:headEnd type="none" w="med" len="med"/>
                      <a:tailEnd type="none" w="med" len="med"/>
                    </a:lnB>
                    <a:lnTlToBr>
                      <a:noFill/>
                    </a:lnTlToBr>
                    <a:lnBlToTr>
                      <a:noFill/>
                    </a:lnBlToTr>
                    <a:solidFill>
                      <a:srgbClr val="003366"/>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56372121"/>
                  </a:ext>
                </a:extLst>
              </a:tr>
            </a:tbl>
          </a:graphicData>
        </a:graphic>
      </p:graphicFrame>
      <p:graphicFrame>
        <p:nvGraphicFramePr>
          <p:cNvPr id="203825" name="Object 49">
            <a:extLst>
              <a:ext uri="{FF2B5EF4-FFF2-40B4-BE49-F238E27FC236}">
                <a16:creationId xmlns:a16="http://schemas.microsoft.com/office/drawing/2014/main" id="{C404B6E6-D832-464C-8F65-AE774C3A12AA}"/>
              </a:ext>
            </a:extLst>
          </p:cNvPr>
          <p:cNvGraphicFramePr>
            <a:graphicFrameLocks noChangeAspect="1"/>
          </p:cNvGraphicFramePr>
          <p:nvPr/>
        </p:nvGraphicFramePr>
        <p:xfrm>
          <a:off x="2220913" y="2322513"/>
          <a:ext cx="450850" cy="3200400"/>
        </p:xfrm>
        <a:graphic>
          <a:graphicData uri="http://schemas.openxmlformats.org/presentationml/2006/ole">
            <mc:AlternateContent xmlns:mc="http://schemas.openxmlformats.org/markup-compatibility/2006">
              <mc:Choice xmlns:v="urn:schemas-microsoft-com:vml" Requires="v">
                <p:oleObj spid="_x0000_s203833" name="Equation" r:id="rId3" imgW="228600" imgH="1218960" progId="Equation.3">
                  <p:embed/>
                </p:oleObj>
              </mc:Choice>
              <mc:Fallback>
                <p:oleObj name="Equation" r:id="rId3" imgW="228600" imgH="1218960" progId="Equation.3">
                  <p:embed/>
                  <p:pic>
                    <p:nvPicPr>
                      <p:cNvPr id="0"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913" y="2322513"/>
                        <a:ext cx="450850" cy="320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826" name="Object 50">
            <a:extLst>
              <a:ext uri="{FF2B5EF4-FFF2-40B4-BE49-F238E27FC236}">
                <a16:creationId xmlns:a16="http://schemas.microsoft.com/office/drawing/2014/main" id="{DBBD1D89-8538-4651-9A25-491036DBA762}"/>
              </a:ext>
            </a:extLst>
          </p:cNvPr>
          <p:cNvGraphicFramePr>
            <a:graphicFrameLocks noChangeAspect="1"/>
          </p:cNvGraphicFramePr>
          <p:nvPr/>
        </p:nvGraphicFramePr>
        <p:xfrm>
          <a:off x="2678113" y="2322513"/>
          <a:ext cx="447675" cy="3200400"/>
        </p:xfrm>
        <a:graphic>
          <a:graphicData uri="http://schemas.openxmlformats.org/presentationml/2006/ole">
            <mc:AlternateContent xmlns:mc="http://schemas.openxmlformats.org/markup-compatibility/2006">
              <mc:Choice xmlns:v="urn:schemas-microsoft-com:vml" Requires="v">
                <p:oleObj spid="_x0000_s203834" name="Equation" r:id="rId5" imgW="228600" imgH="1218960" progId="Equation.3">
                  <p:embed/>
                </p:oleObj>
              </mc:Choice>
              <mc:Fallback>
                <p:oleObj name="Equation" r:id="rId5" imgW="228600" imgH="1218960" progId="Equation.3">
                  <p:embed/>
                  <p:pic>
                    <p:nvPicPr>
                      <p:cNvPr id="0" name="Object 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8113" y="2322513"/>
                        <a:ext cx="447675" cy="320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827" name="Object 51">
            <a:extLst>
              <a:ext uri="{FF2B5EF4-FFF2-40B4-BE49-F238E27FC236}">
                <a16:creationId xmlns:a16="http://schemas.microsoft.com/office/drawing/2014/main" id="{A819B009-53C4-4C0A-92FE-37FFA8A5A65D}"/>
              </a:ext>
            </a:extLst>
          </p:cNvPr>
          <p:cNvGraphicFramePr>
            <a:graphicFrameLocks noChangeAspect="1"/>
          </p:cNvGraphicFramePr>
          <p:nvPr/>
        </p:nvGraphicFramePr>
        <p:xfrm>
          <a:off x="6478588" y="1941513"/>
          <a:ext cx="1066800" cy="460375"/>
        </p:xfrm>
        <a:graphic>
          <a:graphicData uri="http://schemas.openxmlformats.org/presentationml/2006/ole">
            <mc:AlternateContent xmlns:mc="http://schemas.openxmlformats.org/markup-compatibility/2006">
              <mc:Choice xmlns:v="urn:schemas-microsoft-com:vml" Requires="v">
                <p:oleObj spid="_x0000_s203835" name="Equation" r:id="rId7" imgW="558720" imgH="241200" progId="Equation.3">
                  <p:embed/>
                </p:oleObj>
              </mc:Choice>
              <mc:Fallback>
                <p:oleObj name="Equation" r:id="rId7" imgW="558720" imgH="241200" progId="Equation.3">
                  <p:embed/>
                  <p:pic>
                    <p:nvPicPr>
                      <p:cNvPr id="0" name="Object 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8588" y="1941513"/>
                        <a:ext cx="10668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828" name="Object 52">
            <a:extLst>
              <a:ext uri="{FF2B5EF4-FFF2-40B4-BE49-F238E27FC236}">
                <a16:creationId xmlns:a16="http://schemas.microsoft.com/office/drawing/2014/main" id="{7099A8E5-E669-47D4-BAD0-BDD679EAA094}"/>
              </a:ext>
            </a:extLst>
          </p:cNvPr>
          <p:cNvGraphicFramePr>
            <a:graphicFrameLocks noChangeAspect="1"/>
          </p:cNvGraphicFramePr>
          <p:nvPr/>
        </p:nvGraphicFramePr>
        <p:xfrm>
          <a:off x="3430588" y="1941513"/>
          <a:ext cx="290512" cy="377825"/>
        </p:xfrm>
        <a:graphic>
          <a:graphicData uri="http://schemas.openxmlformats.org/presentationml/2006/ole">
            <mc:AlternateContent xmlns:mc="http://schemas.openxmlformats.org/markup-compatibility/2006">
              <mc:Choice xmlns:v="urn:schemas-microsoft-com:vml" Requires="v">
                <p:oleObj spid="_x0000_s203836" name="Equation" r:id="rId9" imgW="126720" imgH="164880" progId="Equation.3">
                  <p:embed/>
                </p:oleObj>
              </mc:Choice>
              <mc:Fallback>
                <p:oleObj name="Equation" r:id="rId9" imgW="126720" imgH="164880" progId="Equation.3">
                  <p:embed/>
                  <p:pic>
                    <p:nvPicPr>
                      <p:cNvPr id="0" name="Object 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0588" y="1941513"/>
                        <a:ext cx="290512"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3829" name="Rectangle 53">
            <a:extLst>
              <a:ext uri="{FF2B5EF4-FFF2-40B4-BE49-F238E27FC236}">
                <a16:creationId xmlns:a16="http://schemas.microsoft.com/office/drawing/2014/main" id="{2DA17CDE-4D4F-4AD7-B923-9FE73A655739}"/>
              </a:ext>
            </a:extLst>
          </p:cNvPr>
          <p:cNvSpPr>
            <a:spLocks noChangeArrowheads="1"/>
          </p:cNvSpPr>
          <p:nvPr/>
        </p:nvSpPr>
        <p:spPr bwMode="auto">
          <a:xfrm>
            <a:off x="757238" y="825500"/>
            <a:ext cx="419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en-US" altLang="zh-CN" b="1" baseline="0">
                <a:solidFill>
                  <a:srgbClr val="000066"/>
                </a:solidFill>
              </a:rPr>
              <a:t> </a:t>
            </a:r>
            <a:r>
              <a:rPr lang="zh-CN" altLang="en-US" b="1" baseline="0">
                <a:solidFill>
                  <a:srgbClr val="180397"/>
                </a:solidFill>
              </a:rPr>
              <a:t>轻子</a:t>
            </a:r>
            <a:r>
              <a:rPr lang="zh-CN" altLang="en-US" b="1" baseline="0">
                <a:solidFill>
                  <a:srgbClr val="000066"/>
                </a:solidFill>
              </a:rPr>
              <a:t>（共</a:t>
            </a:r>
            <a:r>
              <a:rPr lang="en-US" altLang="zh-CN" b="1" baseline="0">
                <a:solidFill>
                  <a:srgbClr val="000066"/>
                </a:solidFill>
              </a:rPr>
              <a:t>12</a:t>
            </a:r>
            <a:r>
              <a:rPr lang="zh-CN" altLang="en-US" b="1" baseline="0">
                <a:solidFill>
                  <a:srgbClr val="000066"/>
                </a:solidFill>
              </a:rPr>
              <a:t>种）</a:t>
            </a:r>
          </a:p>
        </p:txBody>
      </p:sp>
      <p:sp>
        <p:nvSpPr>
          <p:cNvPr id="203830" name="Rectangle 54">
            <a:extLst>
              <a:ext uri="{FF2B5EF4-FFF2-40B4-BE49-F238E27FC236}">
                <a16:creationId xmlns:a16="http://schemas.microsoft.com/office/drawing/2014/main" id="{30557694-8BEC-4A71-B0EA-FA0148005DC6}"/>
              </a:ext>
            </a:extLst>
          </p:cNvPr>
          <p:cNvSpPr>
            <a:spLocks noChangeArrowheads="1"/>
          </p:cNvSpPr>
          <p:nvPr/>
        </p:nvSpPr>
        <p:spPr bwMode="auto">
          <a:xfrm>
            <a:off x="685800" y="6113463"/>
            <a:ext cx="719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rgbClr val="000066"/>
                </a:solidFill>
                <a:latin typeface="楷体_GB2312" pitchFamily="49" charset="-122"/>
              </a:rPr>
              <a:t>中微子系中性粒子，质量为零，只参与弱相互作用。</a:t>
            </a:r>
          </a:p>
        </p:txBody>
      </p:sp>
      <p:sp>
        <p:nvSpPr>
          <p:cNvPr id="203831" name="Text Box 55">
            <a:extLst>
              <a:ext uri="{FF2B5EF4-FFF2-40B4-BE49-F238E27FC236}">
                <a16:creationId xmlns:a16="http://schemas.microsoft.com/office/drawing/2014/main" id="{162F5657-930E-40A0-9340-85AA34E84AAB}"/>
              </a:ext>
            </a:extLst>
          </p:cNvPr>
          <p:cNvSpPr txBox="1">
            <a:spLocks noChangeArrowheads="1"/>
          </p:cNvSpPr>
          <p:nvPr/>
        </p:nvSpPr>
        <p:spPr bwMode="auto">
          <a:xfrm>
            <a:off x="725488" y="5589588"/>
            <a:ext cx="1485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baseline="0">
                <a:solidFill>
                  <a:srgbClr val="00FFFF"/>
                </a:solidFill>
              </a:rPr>
              <a:t>说明</a:t>
            </a:r>
          </a:p>
        </p:txBody>
      </p:sp>
      <p:sp>
        <p:nvSpPr>
          <p:cNvPr id="203832" name="AutoShape 56">
            <a:extLst>
              <a:ext uri="{FF2B5EF4-FFF2-40B4-BE49-F238E27FC236}">
                <a16:creationId xmlns:a16="http://schemas.microsoft.com/office/drawing/2014/main" id="{261DE33E-99E6-4A31-A997-57FA9DE09BAE}"/>
              </a:ext>
            </a:extLst>
          </p:cNvPr>
          <p:cNvSpPr>
            <a:spLocks noChangeArrowheads="1"/>
          </p:cNvSpPr>
          <p:nvPr/>
        </p:nvSpPr>
        <p:spPr bwMode="auto">
          <a:xfrm>
            <a:off x="385763" y="5516563"/>
            <a:ext cx="360362" cy="576262"/>
          </a:xfrm>
          <a:prstGeom prst="star4">
            <a:avLst>
              <a:gd name="adj" fmla="val 18519"/>
            </a:avLst>
          </a:prstGeom>
          <a:gradFill rotWithShape="0">
            <a:gsLst>
              <a:gs pos="0">
                <a:srgbClr val="99FF99"/>
              </a:gs>
              <a:gs pos="100000">
                <a:srgbClr val="99FF99">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03832"/>
                                        </p:tgtEl>
                                        <p:attrNameLst>
                                          <p:attrName>style.visibility</p:attrName>
                                        </p:attrNameLst>
                                      </p:cBhvr>
                                      <p:to>
                                        <p:strVal val="visible"/>
                                      </p:to>
                                    </p:set>
                                  </p:childTnLst>
                                </p:cTn>
                              </p:par>
                            </p:childTnLst>
                          </p:cTn>
                        </p:par>
                        <p:par>
                          <p:cTn id="7" fill="hold" nodeType="afterGroup">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203831"/>
                                        </p:tgtEl>
                                        <p:attrNameLst>
                                          <p:attrName>style.visibility</p:attrName>
                                        </p:attrNameLst>
                                      </p:cBhvr>
                                      <p:to>
                                        <p:strVal val="visible"/>
                                      </p:to>
                                    </p:set>
                                    <p:animEffect transition="in" filter="dissolve">
                                      <p:cBhvr>
                                        <p:cTn id="10" dur="500"/>
                                        <p:tgtEl>
                                          <p:spTgt spid="20383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3830"/>
                                        </p:tgtEl>
                                        <p:attrNameLst>
                                          <p:attrName>style.visibility</p:attrName>
                                        </p:attrNameLst>
                                      </p:cBhvr>
                                      <p:to>
                                        <p:strVal val="visible"/>
                                      </p:to>
                                    </p:set>
                                    <p:animEffect transition="in" filter="wipe(left)">
                                      <p:cBhvr>
                                        <p:cTn id="15" dur="500"/>
                                        <p:tgtEl>
                                          <p:spTgt spid="203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830" grpId="0" autoUpdateAnimBg="0"/>
      <p:bldP spid="203831"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a:extLst>
              <a:ext uri="{FF2B5EF4-FFF2-40B4-BE49-F238E27FC236}">
                <a16:creationId xmlns:a16="http://schemas.microsoft.com/office/drawing/2014/main" id="{75C021CD-45CA-4119-9254-8E02DAF5527E}"/>
              </a:ext>
            </a:extLst>
          </p:cNvPr>
          <p:cNvSpPr>
            <a:spLocks noChangeArrowheads="1"/>
          </p:cNvSpPr>
          <p:nvPr/>
        </p:nvSpPr>
        <p:spPr bwMode="auto">
          <a:xfrm>
            <a:off x="611188" y="765175"/>
            <a:ext cx="2438400"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zh-CN" altLang="en-US" b="1" baseline="0">
                <a:solidFill>
                  <a:srgbClr val="000066"/>
                </a:solidFill>
              </a:rPr>
              <a:t>中微子的自旋方向（按右螺旋法则）与运动方向相反；反中微子的自旋方向与运动方向一致。 </a:t>
            </a:r>
          </a:p>
        </p:txBody>
      </p:sp>
      <p:graphicFrame>
        <p:nvGraphicFramePr>
          <p:cNvPr id="204803" name="Group 3">
            <a:extLst>
              <a:ext uri="{FF2B5EF4-FFF2-40B4-BE49-F238E27FC236}">
                <a16:creationId xmlns:a16="http://schemas.microsoft.com/office/drawing/2014/main" id="{B6DCC2D2-2CFC-4BBF-A081-92CDB858EBBD}"/>
              </a:ext>
            </a:extLst>
          </p:cNvPr>
          <p:cNvGraphicFramePr>
            <a:graphicFrameLocks noGrp="1"/>
          </p:cNvGraphicFramePr>
          <p:nvPr/>
        </p:nvGraphicFramePr>
        <p:xfrm>
          <a:off x="755650" y="4168775"/>
          <a:ext cx="8001000" cy="2133600"/>
        </p:xfrm>
        <a:graphic>
          <a:graphicData uri="http://schemas.openxmlformats.org/drawingml/2006/table">
            <a:tbl>
              <a:tblPr/>
              <a:tblGrid>
                <a:gridCol w="822325">
                  <a:extLst>
                    <a:ext uri="{9D8B030D-6E8A-4147-A177-3AD203B41FA5}">
                      <a16:colId xmlns:a16="http://schemas.microsoft.com/office/drawing/2014/main" val="2046051292"/>
                    </a:ext>
                  </a:extLst>
                </a:gridCol>
                <a:gridCol w="946150">
                  <a:extLst>
                    <a:ext uri="{9D8B030D-6E8A-4147-A177-3AD203B41FA5}">
                      <a16:colId xmlns:a16="http://schemas.microsoft.com/office/drawing/2014/main" val="255559141"/>
                    </a:ext>
                  </a:extLst>
                </a:gridCol>
                <a:gridCol w="2803525">
                  <a:extLst>
                    <a:ext uri="{9D8B030D-6E8A-4147-A177-3AD203B41FA5}">
                      <a16:colId xmlns:a16="http://schemas.microsoft.com/office/drawing/2014/main" val="760651524"/>
                    </a:ext>
                  </a:extLst>
                </a:gridCol>
                <a:gridCol w="1905000">
                  <a:extLst>
                    <a:ext uri="{9D8B030D-6E8A-4147-A177-3AD203B41FA5}">
                      <a16:colId xmlns:a16="http://schemas.microsoft.com/office/drawing/2014/main" val="3818813043"/>
                    </a:ext>
                  </a:extLst>
                </a:gridCol>
                <a:gridCol w="1524000">
                  <a:extLst>
                    <a:ext uri="{9D8B030D-6E8A-4147-A177-3AD203B41FA5}">
                      <a16:colId xmlns:a16="http://schemas.microsoft.com/office/drawing/2014/main" val="3686728893"/>
                    </a:ext>
                  </a:extLst>
                </a:gridCol>
              </a:tblGrid>
              <a:tr h="600075">
                <a:tc gridSpan="2">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华文中宋" panose="02010600040101010101" pitchFamily="2" charset="-122"/>
                        </a:rPr>
                        <a:t>分类</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h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华文中宋" panose="02010600040101010101" pitchFamily="2" charset="-122"/>
                        </a:rPr>
                        <a:t>粒子名称</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华文中宋" panose="02010600040101010101" pitchFamily="2" charset="-122"/>
                        </a:rPr>
                        <a:t>自旋</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zh-CN" altLang="zh-CN" sz="2800" b="1" i="0" u="none" strike="noStrike" cap="none" normalizeH="0" baseline="0">
                        <a:ln>
                          <a:noFill/>
                        </a:ln>
                        <a:solidFill>
                          <a:schemeClr val="bg1"/>
                        </a:solidFill>
                        <a:effectLst/>
                        <a:latin typeface="Times New Roman" panose="02020603050405020304" pitchFamily="18" charset="0"/>
                        <a:ea typeface="华文中宋" panose="020106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6350" cap="flat" cmpd="sng" algn="ctr">
                      <a:solidFill>
                        <a:schemeClr val="tx1"/>
                      </a:solidFill>
                      <a:prstDash val="solid"/>
                      <a:round/>
                      <a:headEnd type="none" w="med" len="med"/>
                      <a:tailEnd type="none" w="med" len="med"/>
                    </a:lnTlToBr>
                    <a:lnBlToTr>
                      <a:noFill/>
                    </a:lnBlToTr>
                    <a:solidFill>
                      <a:srgbClr val="006666"/>
                    </a:solidFill>
                  </a:tcPr>
                </a:tc>
                <a:extLst>
                  <a:ext uri="{0D108BD9-81ED-4DB2-BD59-A6C34878D82A}">
                    <a16:rowId xmlns:a16="http://schemas.microsoft.com/office/drawing/2014/main" val="497069493"/>
                  </a:ext>
                </a:extLst>
              </a:tr>
              <a:tr h="509588">
                <a:tc gridSpan="2">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华文中宋" panose="02010600040101010101" pitchFamily="2" charset="-122"/>
                        </a:rPr>
                        <a:t>介子</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h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sym typeface="Symbol" panose="05050102010706020507" pitchFamily="18" charset="2"/>
                        </a:rPr>
                        <a:t></a:t>
                      </a:r>
                      <a:r>
                        <a:rPr kumimoji="1" lang="zh-CN" altLang="en-US" sz="24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sym typeface="Symbol" panose="05050102010706020507" pitchFamily="18" charset="2"/>
                        </a:rPr>
                        <a:t>、    、 </a:t>
                      </a:r>
                      <a:r>
                        <a:rPr kumimoji="1" lang="en-US" altLang="zh-CN" sz="24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sym typeface="Symbol" panose="05050102010706020507" pitchFamily="18" charset="2"/>
                        </a:rPr>
                        <a:t>K</a:t>
                      </a:r>
                      <a:r>
                        <a:rPr kumimoji="1" lang="zh-CN" altLang="en-US" sz="24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sym typeface="Symbol" panose="05050102010706020507" pitchFamily="18" charset="2"/>
                        </a:rPr>
                        <a:t>介子等</a:t>
                      </a:r>
                      <a:endParaRPr kumimoji="1" lang="zh-CN" altLang="en-US" sz="24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整数</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玻色子</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4265472312"/>
                  </a:ext>
                </a:extLst>
              </a:tr>
              <a:tr h="511175">
                <a:tc rowSpan="2">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华文中宋" panose="02010600040101010101" pitchFamily="2" charset="-122"/>
                        </a:rPr>
                        <a:t>重子</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华文中宋" panose="02010600040101010101" pitchFamily="2" charset="-122"/>
                        </a:rPr>
                        <a:t>核子</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质子、中子及其反粒子</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rowSpan="2">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1/2</a:t>
                      </a: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(Ω</a:t>
                      </a:r>
                      <a:r>
                        <a:rPr kumimoji="1" lang="zh-CN" altLang="en-US" sz="20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超子  </a:t>
                      </a:r>
                      <a:r>
                        <a:rPr kumimoji="1" lang="en-US" altLang="zh-CN" sz="24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3/2)</a:t>
                      </a:r>
                      <a:endParaRPr kumimoji="1" lang="en-US" altLang="zh-CN" sz="20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rowSpan="2">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费密子</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698506572"/>
                  </a:ext>
                </a:extLst>
              </a:tr>
              <a:tr h="512763">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华文中宋" panose="02010600040101010101" pitchFamily="2" charset="-122"/>
                        </a:rPr>
                        <a:t>超子</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ΩΣΛΞ</a:t>
                      </a:r>
                      <a:r>
                        <a:rPr kumimoji="1" lang="zh-CN" altLang="en-US" sz="20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超子及反粒子</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211382417"/>
                  </a:ext>
                </a:extLst>
              </a:tr>
            </a:tbl>
          </a:graphicData>
        </a:graphic>
      </p:graphicFrame>
      <p:sp>
        <p:nvSpPr>
          <p:cNvPr id="204831" name="Rectangle 31">
            <a:extLst>
              <a:ext uri="{FF2B5EF4-FFF2-40B4-BE49-F238E27FC236}">
                <a16:creationId xmlns:a16="http://schemas.microsoft.com/office/drawing/2014/main" id="{E9B73A71-9050-41FC-9555-7E049F891901}"/>
              </a:ext>
            </a:extLst>
          </p:cNvPr>
          <p:cNvSpPr>
            <a:spLocks noChangeArrowheads="1"/>
          </p:cNvSpPr>
          <p:nvPr/>
        </p:nvSpPr>
        <p:spPr bwMode="auto">
          <a:xfrm>
            <a:off x="623888" y="36179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en-US" altLang="zh-CN" b="1" baseline="0">
                <a:solidFill>
                  <a:srgbClr val="000066"/>
                </a:solidFill>
              </a:rPr>
              <a:t> </a:t>
            </a:r>
            <a:r>
              <a:rPr lang="zh-CN" altLang="en-US" b="1" baseline="0">
                <a:solidFill>
                  <a:srgbClr val="180397"/>
                </a:solidFill>
              </a:rPr>
              <a:t>强子分类</a:t>
            </a:r>
          </a:p>
        </p:txBody>
      </p:sp>
      <p:pic>
        <p:nvPicPr>
          <p:cNvPr id="204832" name="Picture 32" descr="中微子自选方向">
            <a:extLst>
              <a:ext uri="{FF2B5EF4-FFF2-40B4-BE49-F238E27FC236}">
                <a16:creationId xmlns:a16="http://schemas.microsoft.com/office/drawing/2014/main" id="{F215EA86-CCE1-4E93-BBB0-CE6BEE2A06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981075"/>
            <a:ext cx="5638800" cy="2833688"/>
          </a:xfrm>
          <a:prstGeom prst="rect">
            <a:avLst/>
          </a:prstGeom>
          <a:noFill/>
          <a:extLst>
            <a:ext uri="{909E8E84-426E-40DD-AFC4-6F175D3DCCD1}">
              <a14:hiddenFill xmlns:a14="http://schemas.microsoft.com/office/drawing/2010/main">
                <a:solidFill>
                  <a:srgbClr val="FFFFFF"/>
                </a:solidFill>
              </a14:hiddenFill>
            </a:ext>
          </a:extLst>
        </p:spPr>
      </p:pic>
      <p:grpSp>
        <p:nvGrpSpPr>
          <p:cNvPr id="204833" name="Group 33">
            <a:extLst>
              <a:ext uri="{FF2B5EF4-FFF2-40B4-BE49-F238E27FC236}">
                <a16:creationId xmlns:a16="http://schemas.microsoft.com/office/drawing/2014/main" id="{6D954F0C-0BD9-4BFA-A804-CAD85DFC8383}"/>
              </a:ext>
            </a:extLst>
          </p:cNvPr>
          <p:cNvGrpSpPr>
            <a:grpSpLocks/>
          </p:cNvGrpSpPr>
          <p:nvPr/>
        </p:nvGrpSpPr>
        <p:grpSpPr bwMode="auto">
          <a:xfrm>
            <a:off x="5956300" y="2055813"/>
            <a:ext cx="762000" cy="519112"/>
            <a:chOff x="2064" y="1584"/>
            <a:chExt cx="480" cy="327"/>
          </a:xfrm>
        </p:grpSpPr>
        <p:sp>
          <p:nvSpPr>
            <p:cNvPr id="204834" name="Text Box 34">
              <a:extLst>
                <a:ext uri="{FF2B5EF4-FFF2-40B4-BE49-F238E27FC236}">
                  <a16:creationId xmlns:a16="http://schemas.microsoft.com/office/drawing/2014/main" id="{213293C0-999E-42F0-823E-2C64EA6DF152}"/>
                </a:ext>
              </a:extLst>
            </p:cNvPr>
            <p:cNvSpPr txBox="1">
              <a:spLocks noChangeArrowheads="1"/>
            </p:cNvSpPr>
            <p:nvPr/>
          </p:nvSpPr>
          <p:spPr bwMode="auto">
            <a:xfrm>
              <a:off x="2064" y="1584"/>
              <a:ext cx="48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i="1" baseline="0">
                  <a:solidFill>
                    <a:schemeClr val="hlink"/>
                  </a:solidFill>
                  <a:ea typeface="宋体" panose="02010600030101010101" pitchFamily="2" charset="-122"/>
                </a:rPr>
                <a:t>v</a:t>
              </a:r>
              <a:r>
                <a:rPr lang="en-US" altLang="zh-CN" b="1" baseline="-20000">
                  <a:solidFill>
                    <a:schemeClr val="hlink"/>
                  </a:solidFill>
                  <a:ea typeface="宋体" panose="02010600030101010101" pitchFamily="2" charset="-122"/>
                  <a:sym typeface="Symbol" panose="05050102010706020507" pitchFamily="18" charset="2"/>
                </a:rPr>
                <a:t></a:t>
              </a:r>
              <a:endParaRPr lang="en-US" altLang="zh-CN" b="1" baseline="-20000">
                <a:solidFill>
                  <a:schemeClr val="hlink"/>
                </a:solidFill>
                <a:ea typeface="宋体" panose="02010600030101010101" pitchFamily="2" charset="-122"/>
              </a:endParaRPr>
            </a:p>
          </p:txBody>
        </p:sp>
        <p:sp>
          <p:nvSpPr>
            <p:cNvPr id="204835" name="Line 35">
              <a:extLst>
                <a:ext uri="{FF2B5EF4-FFF2-40B4-BE49-F238E27FC236}">
                  <a16:creationId xmlns:a16="http://schemas.microsoft.com/office/drawing/2014/main" id="{DDCBFDB8-F79C-42DA-948C-8B65A329A72D}"/>
                </a:ext>
              </a:extLst>
            </p:cNvPr>
            <p:cNvSpPr>
              <a:spLocks noChangeShapeType="1"/>
            </p:cNvSpPr>
            <p:nvPr/>
          </p:nvSpPr>
          <p:spPr bwMode="auto">
            <a:xfrm>
              <a:off x="2112" y="1680"/>
              <a:ext cx="96"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4836" name="Text Box 36">
            <a:extLst>
              <a:ext uri="{FF2B5EF4-FFF2-40B4-BE49-F238E27FC236}">
                <a16:creationId xmlns:a16="http://schemas.microsoft.com/office/drawing/2014/main" id="{2E4C7FF6-D78F-4C80-A7BF-2594EC8DD5C1}"/>
              </a:ext>
            </a:extLst>
          </p:cNvPr>
          <p:cNvSpPr txBox="1">
            <a:spLocks noChangeArrowheads="1"/>
          </p:cNvSpPr>
          <p:nvPr/>
        </p:nvSpPr>
        <p:spPr bwMode="auto">
          <a:xfrm>
            <a:off x="3060700" y="2055813"/>
            <a:ext cx="533400" cy="519112"/>
          </a:xfrm>
          <a:prstGeom prst="rect">
            <a:avLst/>
          </a:prstGeom>
          <a:noFill/>
          <a:ln>
            <a:noFill/>
          </a:ln>
          <a:effectLst/>
          <a:extLst>
            <a:ext uri="{909E8E84-426E-40DD-AFC4-6F175D3DCCD1}">
              <a14:hiddenFill xmlns:a14="http://schemas.microsoft.com/office/drawing/2010/main">
                <a:solidFill>
                  <a:srgbClr val="0066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i="1" baseline="0">
                <a:solidFill>
                  <a:srgbClr val="000066"/>
                </a:solidFill>
              </a:rPr>
              <a:t>v</a:t>
            </a:r>
            <a:r>
              <a:rPr lang="en-US" altLang="zh-CN" b="1" baseline="-20000">
                <a:solidFill>
                  <a:srgbClr val="000066"/>
                </a:solidFill>
                <a:sym typeface="Symbol" panose="05050102010706020507" pitchFamily="18" charset="2"/>
              </a:rPr>
              <a:t></a:t>
            </a:r>
            <a:endParaRPr lang="en-US" altLang="zh-CN" b="1" baseline="-20000">
              <a:solidFill>
                <a:srgbClr val="000066"/>
              </a:solidFill>
            </a:endParaRPr>
          </a:p>
        </p:txBody>
      </p:sp>
      <p:graphicFrame>
        <p:nvGraphicFramePr>
          <p:cNvPr id="204837" name="Object 37">
            <a:extLst>
              <a:ext uri="{FF2B5EF4-FFF2-40B4-BE49-F238E27FC236}">
                <a16:creationId xmlns:a16="http://schemas.microsoft.com/office/drawing/2014/main" id="{C4B24D9C-271F-4B18-AF08-3A03A9BC9961}"/>
              </a:ext>
            </a:extLst>
          </p:cNvPr>
          <p:cNvGraphicFramePr>
            <a:graphicFrameLocks noChangeAspect="1"/>
          </p:cNvGraphicFramePr>
          <p:nvPr/>
        </p:nvGraphicFramePr>
        <p:xfrm>
          <a:off x="3975100" y="2894013"/>
          <a:ext cx="230188" cy="304800"/>
        </p:xfrm>
        <a:graphic>
          <a:graphicData uri="http://schemas.openxmlformats.org/presentationml/2006/ole">
            <mc:AlternateContent xmlns:mc="http://schemas.openxmlformats.org/markup-compatibility/2006">
              <mc:Choice xmlns:v="urn:schemas-microsoft-com:vml" Requires="v">
                <p:oleObj spid="_x0000_s204840" name="Equation" r:id="rId5" imgW="228600" imgH="304560" progId="Equation.3">
                  <p:embed/>
                </p:oleObj>
              </mc:Choice>
              <mc:Fallback>
                <p:oleObj name="Equation" r:id="rId5" imgW="228600" imgH="304560" progId="Equation.3">
                  <p:embed/>
                  <p:pic>
                    <p:nvPicPr>
                      <p:cNvPr id="0"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5100" y="2894013"/>
                        <a:ext cx="23018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38" name="Object 38">
            <a:extLst>
              <a:ext uri="{FF2B5EF4-FFF2-40B4-BE49-F238E27FC236}">
                <a16:creationId xmlns:a16="http://schemas.microsoft.com/office/drawing/2014/main" id="{EE423770-4647-476B-9309-3AF374DA853C}"/>
              </a:ext>
            </a:extLst>
          </p:cNvPr>
          <p:cNvGraphicFramePr>
            <a:graphicFrameLocks noChangeAspect="1"/>
          </p:cNvGraphicFramePr>
          <p:nvPr/>
        </p:nvGraphicFramePr>
        <p:xfrm>
          <a:off x="6946900" y="2894013"/>
          <a:ext cx="230188" cy="304800"/>
        </p:xfrm>
        <a:graphic>
          <a:graphicData uri="http://schemas.openxmlformats.org/presentationml/2006/ole">
            <mc:AlternateContent xmlns:mc="http://schemas.openxmlformats.org/markup-compatibility/2006">
              <mc:Choice xmlns:v="urn:schemas-microsoft-com:vml" Requires="v">
                <p:oleObj spid="_x0000_s204841" name="公式" r:id="rId7" imgW="228600" imgH="304560" progId="Equation.3">
                  <p:embed/>
                </p:oleObj>
              </mc:Choice>
              <mc:Fallback>
                <p:oleObj name="公式" r:id="rId7" imgW="228600" imgH="304560" progId="Equation.3">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6900" y="2894013"/>
                        <a:ext cx="23018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39" name="Rectangle 39">
            <a:extLst>
              <a:ext uri="{FF2B5EF4-FFF2-40B4-BE49-F238E27FC236}">
                <a16:creationId xmlns:a16="http://schemas.microsoft.com/office/drawing/2014/main" id="{A83F9DDB-9FA3-4F28-889B-45B5C4B8CE2B}"/>
              </a:ext>
            </a:extLst>
          </p:cNvPr>
          <p:cNvSpPr>
            <a:spLocks noChangeArrowheads="1"/>
          </p:cNvSpPr>
          <p:nvPr/>
        </p:nvSpPr>
        <p:spPr bwMode="auto">
          <a:xfrm>
            <a:off x="738188" y="6400800"/>
            <a:ext cx="795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baseline="0">
                <a:solidFill>
                  <a:srgbClr val="000066"/>
                </a:solidFill>
              </a:rPr>
              <a:t>K </a:t>
            </a:r>
            <a:r>
              <a:rPr lang="zh-CN" altLang="en-US" b="1" baseline="0">
                <a:solidFill>
                  <a:srgbClr val="000066"/>
                </a:solidFill>
              </a:rPr>
              <a:t>介子和各种超子称为</a:t>
            </a:r>
            <a:r>
              <a:rPr lang="zh-CN" altLang="en-US" b="1" baseline="0">
                <a:solidFill>
                  <a:srgbClr val="FF0000"/>
                </a:solidFill>
              </a:rPr>
              <a:t>奇异粒子</a:t>
            </a:r>
            <a:r>
              <a:rPr lang="zh-CN" altLang="en-US" b="1" baseline="0">
                <a:solidFill>
                  <a:srgbClr val="000066"/>
                </a:solidFill>
              </a:rPr>
              <a:t>。试验中发现以下现象</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31"/>
                                        </p:tgtEl>
                                        <p:attrNameLst>
                                          <p:attrName>style.visibility</p:attrName>
                                        </p:attrNameLst>
                                      </p:cBhvr>
                                      <p:to>
                                        <p:strVal val="visible"/>
                                      </p:to>
                                    </p:set>
                                  </p:childTnLst>
                                </p:cTn>
                              </p:par>
                            </p:childTnLst>
                          </p:cTn>
                        </p:par>
                        <p:par>
                          <p:cTn id="7" fill="hold" nodeType="afterGroup">
                            <p:stCondLst>
                              <p:cond delay="500"/>
                            </p:stCondLst>
                            <p:childTnLst>
                              <p:par>
                                <p:cTn id="8" presetID="4" presetClass="entr" presetSubtype="32" fill="hold" nodeType="afterEffect">
                                  <p:stCondLst>
                                    <p:cond delay="0"/>
                                  </p:stCondLst>
                                  <p:childTnLst>
                                    <p:set>
                                      <p:cBhvr>
                                        <p:cTn id="9" dur="1" fill="hold">
                                          <p:stCondLst>
                                            <p:cond delay="0"/>
                                          </p:stCondLst>
                                        </p:cTn>
                                        <p:tgtEl>
                                          <p:spTgt spid="204803"/>
                                        </p:tgtEl>
                                        <p:attrNameLst>
                                          <p:attrName>style.visibility</p:attrName>
                                        </p:attrNameLst>
                                      </p:cBhvr>
                                      <p:to>
                                        <p:strVal val="visible"/>
                                      </p:to>
                                    </p:set>
                                    <p:animEffect transition="in" filter="box(out)">
                                      <p:cBhvr>
                                        <p:cTn id="10" dur="500"/>
                                        <p:tgtEl>
                                          <p:spTgt spid="204803"/>
                                        </p:tgtEl>
                                      </p:cBhvr>
                                    </p:animEffect>
                                  </p:childTnLst>
                                  <p:subTnLst>
                                    <p:audio>
                                      <p:cMediaNode>
                                        <p:cTn display="0" masterRel="sameClick">
                                          <p:stCondLst>
                                            <p:cond evt="begin" delay="0">
                                              <p:tn val="8"/>
                                            </p:cond>
                                          </p:stCondLst>
                                          <p:endCondLst>
                                            <p:cond evt="onStopAudio" delay="0">
                                              <p:tgtEl>
                                                <p:sldTgt/>
                                              </p:tgtEl>
                                            </p:cond>
                                          </p:endCondLst>
                                        </p:cTn>
                                        <p:tgtEl>
                                          <p:sndTgt r:embed="rId3" name="camera.wav"/>
                                        </p:tgtEl>
                                      </p:cMediaNode>
                                    </p:audio>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4839"/>
                                        </p:tgtEl>
                                        <p:attrNameLst>
                                          <p:attrName>style.visibility</p:attrName>
                                        </p:attrNameLst>
                                      </p:cBhvr>
                                      <p:to>
                                        <p:strVal val="visible"/>
                                      </p:to>
                                    </p:set>
                                    <p:animEffect transition="in" filter="wipe(left)">
                                      <p:cBhvr>
                                        <p:cTn id="15" dur="500"/>
                                        <p:tgtEl>
                                          <p:spTgt spid="204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2" grpId="0" autoUpdateAnimBg="0"/>
      <p:bldP spid="204803" grpId="0" autoUpdateAnimBg="0"/>
      <p:bldP spid="204831" grpId="0" autoUpdateAnimBg="0"/>
      <p:bldP spid="204839"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869" name="Group 45">
            <a:extLst>
              <a:ext uri="{FF2B5EF4-FFF2-40B4-BE49-F238E27FC236}">
                <a16:creationId xmlns:a16="http://schemas.microsoft.com/office/drawing/2014/main" id="{F79FC821-7DCD-4E72-8677-A00D7D9EF3FB}"/>
              </a:ext>
            </a:extLst>
          </p:cNvPr>
          <p:cNvGraphicFramePr>
            <a:graphicFrameLocks noGrp="1"/>
          </p:cNvGraphicFramePr>
          <p:nvPr/>
        </p:nvGraphicFramePr>
        <p:xfrm>
          <a:off x="684213" y="4076700"/>
          <a:ext cx="8215312" cy="2519363"/>
        </p:xfrm>
        <a:graphic>
          <a:graphicData uri="http://schemas.openxmlformats.org/drawingml/2006/table">
            <a:tbl>
              <a:tblPr/>
              <a:tblGrid>
                <a:gridCol w="1473200">
                  <a:extLst>
                    <a:ext uri="{9D8B030D-6E8A-4147-A177-3AD203B41FA5}">
                      <a16:colId xmlns:a16="http://schemas.microsoft.com/office/drawing/2014/main" val="2390753674"/>
                    </a:ext>
                  </a:extLst>
                </a:gridCol>
                <a:gridCol w="1549400">
                  <a:extLst>
                    <a:ext uri="{9D8B030D-6E8A-4147-A177-3AD203B41FA5}">
                      <a16:colId xmlns:a16="http://schemas.microsoft.com/office/drawing/2014/main" val="1867929286"/>
                    </a:ext>
                  </a:extLst>
                </a:gridCol>
                <a:gridCol w="1239837">
                  <a:extLst>
                    <a:ext uri="{9D8B030D-6E8A-4147-A177-3AD203B41FA5}">
                      <a16:colId xmlns:a16="http://schemas.microsoft.com/office/drawing/2014/main" val="284603168"/>
                    </a:ext>
                  </a:extLst>
                </a:gridCol>
                <a:gridCol w="1782763">
                  <a:extLst>
                    <a:ext uri="{9D8B030D-6E8A-4147-A177-3AD203B41FA5}">
                      <a16:colId xmlns:a16="http://schemas.microsoft.com/office/drawing/2014/main" val="1877628009"/>
                    </a:ext>
                  </a:extLst>
                </a:gridCol>
                <a:gridCol w="2170112">
                  <a:extLst>
                    <a:ext uri="{9D8B030D-6E8A-4147-A177-3AD203B41FA5}">
                      <a16:colId xmlns:a16="http://schemas.microsoft.com/office/drawing/2014/main" val="128233545"/>
                    </a:ext>
                  </a:extLst>
                </a:gridCol>
              </a:tblGrid>
              <a:tr h="581025">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类别</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相对强度</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8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力程</a:t>
                      </a:r>
                      <a:r>
                        <a:rPr kumimoji="1"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a:t>
                      </a:r>
                      <a:r>
                        <a:rPr kumimoji="1" lang="en-US" altLang="zh-CN" sz="2000" b="1" i="0" u="none" strike="noStrike" cap="none" normalizeH="0" baseline="0">
                          <a:ln>
                            <a:noFill/>
                          </a:ln>
                          <a:solidFill>
                            <a:srgbClr val="00FFFF"/>
                          </a:solidFill>
                          <a:effectLst/>
                          <a:latin typeface="Times New Roman" panose="02020603050405020304" pitchFamily="18" charset="0"/>
                          <a:ea typeface="宋体" panose="02010600030101010101" pitchFamily="2" charset="-122"/>
                        </a:rPr>
                        <a:t>m</a:t>
                      </a:r>
                      <a:r>
                        <a:rPr kumimoji="1"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作用时间</a:t>
                      </a:r>
                      <a:r>
                        <a:rPr kumimoji="1"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a:t>
                      </a:r>
                      <a:r>
                        <a:rPr kumimoji="1" lang="en-US" altLang="zh-CN" sz="2400" b="1" i="0" u="none" strike="noStrike" cap="none" normalizeH="0" baseline="0">
                          <a:ln>
                            <a:noFill/>
                          </a:ln>
                          <a:solidFill>
                            <a:srgbClr val="00FFFF"/>
                          </a:solidFill>
                          <a:effectLst/>
                          <a:latin typeface="Times New Roman" panose="02020603050405020304" pitchFamily="18" charset="0"/>
                          <a:ea typeface="宋体" panose="02010600030101010101" pitchFamily="2" charset="-122"/>
                        </a:rPr>
                        <a:t>s</a:t>
                      </a:r>
                      <a:r>
                        <a:rPr kumimoji="1" lang="en-US" altLang="zh-CN" sz="20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参与离子</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extLst>
                  <a:ext uri="{0D108BD9-81ED-4DB2-BD59-A6C34878D82A}">
                    <a16:rowId xmlns:a16="http://schemas.microsoft.com/office/drawing/2014/main" val="4049673468"/>
                  </a:ext>
                </a:extLst>
              </a:tr>
              <a:tr h="452438">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强作用</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&lt; 10</a:t>
                      </a:r>
                      <a:r>
                        <a:rPr kumimoji="1"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r>
                        <a:rPr kumimoji="1"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-23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强子</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87604532"/>
                  </a:ext>
                </a:extLst>
              </a:tr>
              <a:tr h="571500">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电磁作用</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r>
                        <a:rPr kumimoji="1"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长程</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r>
                        <a:rPr kumimoji="1"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-20 </a:t>
                      </a: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1"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r>
                        <a:rPr kumimoji="1"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强子 轻子 光子</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635911743"/>
                  </a:ext>
                </a:extLst>
              </a:tr>
              <a:tr h="452438">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弱作用</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r>
                        <a:rPr kumimoji="1"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-13</a:t>
                      </a:r>
                      <a:endPar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&lt; 10</a:t>
                      </a:r>
                      <a:r>
                        <a:rPr kumimoji="1"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-17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10</a:t>
                      </a:r>
                      <a:r>
                        <a:rPr kumimoji="1"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强子  轻子</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358602312"/>
                  </a:ext>
                </a:extLst>
              </a:tr>
              <a:tr h="449263">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引力作用</a:t>
                      </a:r>
                    </a:p>
                  </a:txBody>
                  <a:tcPr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r>
                        <a:rPr kumimoji="1" lang="en-US" altLang="zh-CN" sz="20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-39</a:t>
                      </a:r>
                      <a:endParaRPr kumimoji="1"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长程</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zh-CN"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一切物质</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86253230"/>
                  </a:ext>
                </a:extLst>
              </a:tr>
            </a:tbl>
          </a:graphicData>
        </a:graphic>
      </p:graphicFrame>
      <p:sp>
        <p:nvSpPr>
          <p:cNvPr id="205864" name="Text Box 40">
            <a:extLst>
              <a:ext uri="{FF2B5EF4-FFF2-40B4-BE49-F238E27FC236}">
                <a16:creationId xmlns:a16="http://schemas.microsoft.com/office/drawing/2014/main" id="{EE4D3522-6AAF-4E9E-B383-ABFA9D92D0B3}"/>
              </a:ext>
            </a:extLst>
          </p:cNvPr>
          <p:cNvSpPr txBox="1">
            <a:spLocks noChangeArrowheads="1"/>
          </p:cNvSpPr>
          <p:nvPr/>
        </p:nvSpPr>
        <p:spPr bwMode="auto">
          <a:xfrm>
            <a:off x="468313" y="2805113"/>
            <a:ext cx="3841750" cy="57943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baseline="0">
                <a:solidFill>
                  <a:srgbClr val="FF0000"/>
                </a:solidFill>
                <a:effectLst>
                  <a:outerShdw blurRad="38100" dist="38100" dir="2700000" algn="tl">
                    <a:srgbClr val="000000"/>
                  </a:outerShdw>
                </a:effectLst>
              </a:rPr>
              <a:t>2. </a:t>
            </a:r>
            <a:r>
              <a:rPr lang="zh-CN" altLang="en-US" sz="3200" b="1" baseline="0">
                <a:solidFill>
                  <a:srgbClr val="FF0000"/>
                </a:solidFill>
                <a:effectLst>
                  <a:outerShdw blurRad="38100" dist="38100" dir="2700000" algn="tl">
                    <a:srgbClr val="000000"/>
                  </a:outerShdw>
                </a:effectLst>
              </a:rPr>
              <a:t>四种基本相互作用</a:t>
            </a:r>
          </a:p>
        </p:txBody>
      </p:sp>
      <p:sp>
        <p:nvSpPr>
          <p:cNvPr id="205865" name="Rectangle 41">
            <a:extLst>
              <a:ext uri="{FF2B5EF4-FFF2-40B4-BE49-F238E27FC236}">
                <a16:creationId xmlns:a16="http://schemas.microsoft.com/office/drawing/2014/main" id="{FDD09602-F4B3-418C-9CF2-50FF3C029E75}"/>
              </a:ext>
            </a:extLst>
          </p:cNvPr>
          <p:cNvSpPr>
            <a:spLocks noChangeArrowheads="1"/>
          </p:cNvSpPr>
          <p:nvPr/>
        </p:nvSpPr>
        <p:spPr bwMode="auto">
          <a:xfrm>
            <a:off x="1054100" y="749300"/>
            <a:ext cx="830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en-US" altLang="zh-CN" b="1" baseline="0">
                <a:solidFill>
                  <a:srgbClr val="000066"/>
                </a:solidFill>
              </a:rPr>
              <a:t> </a:t>
            </a:r>
            <a:r>
              <a:rPr lang="zh-CN" altLang="en-US" b="1" baseline="0"/>
              <a:t>协同产生</a:t>
            </a:r>
            <a:r>
              <a:rPr lang="en-US" altLang="zh-CN" b="1" baseline="0">
                <a:solidFill>
                  <a:srgbClr val="000066"/>
                </a:solidFill>
              </a:rPr>
              <a:t>: </a:t>
            </a:r>
            <a:r>
              <a:rPr lang="zh-CN" altLang="en-US" b="1" baseline="0">
                <a:solidFill>
                  <a:srgbClr val="000066"/>
                </a:solidFill>
              </a:rPr>
              <a:t>一个超子总是和一个或几个</a:t>
            </a:r>
            <a:r>
              <a:rPr lang="en-US" altLang="zh-CN" b="1" baseline="0">
                <a:solidFill>
                  <a:srgbClr val="000066"/>
                </a:solidFill>
              </a:rPr>
              <a:t>K</a:t>
            </a:r>
            <a:r>
              <a:rPr lang="zh-CN" altLang="en-US" b="1" baseline="0">
                <a:solidFill>
                  <a:srgbClr val="000066"/>
                </a:solidFill>
              </a:rPr>
              <a:t>介子同时产生。</a:t>
            </a:r>
          </a:p>
        </p:txBody>
      </p:sp>
      <p:sp>
        <p:nvSpPr>
          <p:cNvPr id="205866" name="Rectangle 42">
            <a:extLst>
              <a:ext uri="{FF2B5EF4-FFF2-40B4-BE49-F238E27FC236}">
                <a16:creationId xmlns:a16="http://schemas.microsoft.com/office/drawing/2014/main" id="{5BACD2CC-09AB-4E87-9D44-50651021DE75}"/>
              </a:ext>
            </a:extLst>
          </p:cNvPr>
          <p:cNvSpPr>
            <a:spLocks noChangeArrowheads="1"/>
          </p:cNvSpPr>
          <p:nvPr/>
        </p:nvSpPr>
        <p:spPr bwMode="auto">
          <a:xfrm>
            <a:off x="1054100" y="1266825"/>
            <a:ext cx="78486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buFontTx/>
              <a:buChar char="•"/>
            </a:pPr>
            <a:r>
              <a:rPr lang="zh-CN" altLang="en-US" b="1" baseline="0">
                <a:solidFill>
                  <a:srgbClr val="000066"/>
                </a:solidFill>
              </a:rPr>
              <a:t>奇异粒子协同产生的过程极快</a:t>
            </a:r>
            <a:r>
              <a:rPr lang="en-US" altLang="zh-CN" b="1" baseline="0">
                <a:solidFill>
                  <a:srgbClr val="000066"/>
                </a:solidFill>
              </a:rPr>
              <a:t>(</a:t>
            </a:r>
            <a:r>
              <a:rPr lang="zh-CN" altLang="en-US" b="1" baseline="0">
                <a:solidFill>
                  <a:srgbClr val="000066"/>
                </a:solidFill>
              </a:rPr>
              <a:t>约为</a:t>
            </a:r>
            <a:r>
              <a:rPr lang="en-US" altLang="zh-CN" b="1" baseline="0">
                <a:solidFill>
                  <a:srgbClr val="000066"/>
                </a:solidFill>
              </a:rPr>
              <a:t>10</a:t>
            </a:r>
            <a:r>
              <a:rPr lang="en-US" altLang="zh-CN" b="1">
                <a:solidFill>
                  <a:srgbClr val="000066"/>
                </a:solidFill>
              </a:rPr>
              <a:t>-23</a:t>
            </a:r>
            <a:r>
              <a:rPr lang="en-US" altLang="zh-CN" b="1" baseline="0">
                <a:solidFill>
                  <a:srgbClr val="000066"/>
                </a:solidFill>
              </a:rPr>
              <a:t>s), </a:t>
            </a:r>
            <a:r>
              <a:rPr lang="zh-CN" altLang="en-US" b="1" baseline="0">
                <a:solidFill>
                  <a:srgbClr val="000066"/>
                </a:solidFill>
              </a:rPr>
              <a:t>表明是在强</a:t>
            </a:r>
          </a:p>
          <a:p>
            <a:pPr>
              <a:lnSpc>
                <a:spcPct val="125000"/>
              </a:lnSpc>
            </a:pPr>
            <a:r>
              <a:rPr lang="zh-CN" altLang="en-US" b="1" baseline="0">
                <a:solidFill>
                  <a:srgbClr val="000066"/>
                </a:solidFill>
              </a:rPr>
              <a:t> 相互作用下进行的；而衰变过程很慢</a:t>
            </a:r>
            <a:r>
              <a:rPr lang="en-US" altLang="zh-CN" b="1" baseline="0">
                <a:solidFill>
                  <a:srgbClr val="000066"/>
                </a:solidFill>
              </a:rPr>
              <a:t>(</a:t>
            </a:r>
            <a:r>
              <a:rPr lang="zh-CN" altLang="en-US" b="1" baseline="0">
                <a:solidFill>
                  <a:srgbClr val="000066"/>
                </a:solidFill>
              </a:rPr>
              <a:t>寿命约为</a:t>
            </a:r>
            <a:r>
              <a:rPr lang="en-US" altLang="zh-CN" b="1" baseline="0">
                <a:solidFill>
                  <a:srgbClr val="000066"/>
                </a:solidFill>
              </a:rPr>
              <a:t>10</a:t>
            </a:r>
            <a:r>
              <a:rPr lang="en-US" altLang="zh-CN" b="1">
                <a:solidFill>
                  <a:srgbClr val="000066"/>
                </a:solidFill>
              </a:rPr>
              <a:t>-8 </a:t>
            </a:r>
            <a:r>
              <a:rPr lang="zh-CN" altLang="en-US" b="1" baseline="0">
                <a:solidFill>
                  <a:srgbClr val="000066"/>
                </a:solidFill>
              </a:rPr>
              <a:t>～</a:t>
            </a:r>
            <a:r>
              <a:rPr lang="zh-CN" altLang="en-US" b="1">
                <a:solidFill>
                  <a:srgbClr val="000066"/>
                </a:solidFill>
              </a:rPr>
              <a:t>  </a:t>
            </a:r>
          </a:p>
          <a:p>
            <a:pPr>
              <a:lnSpc>
                <a:spcPct val="125000"/>
              </a:lnSpc>
            </a:pPr>
            <a:r>
              <a:rPr lang="zh-CN" altLang="en-US" b="1">
                <a:solidFill>
                  <a:srgbClr val="000066"/>
                </a:solidFill>
              </a:rPr>
              <a:t> </a:t>
            </a:r>
            <a:r>
              <a:rPr lang="en-US" altLang="zh-CN" b="1" baseline="0">
                <a:solidFill>
                  <a:srgbClr val="000066"/>
                </a:solidFill>
              </a:rPr>
              <a:t>10</a:t>
            </a:r>
            <a:r>
              <a:rPr lang="en-US" altLang="zh-CN" b="1">
                <a:solidFill>
                  <a:srgbClr val="000066"/>
                </a:solidFill>
              </a:rPr>
              <a:t>-10</a:t>
            </a:r>
            <a:r>
              <a:rPr lang="en-US" altLang="zh-CN" b="1" baseline="0">
                <a:solidFill>
                  <a:srgbClr val="000066"/>
                </a:solidFill>
              </a:rPr>
              <a:t>s)</a:t>
            </a:r>
            <a:r>
              <a:rPr lang="zh-CN" altLang="en-US" b="1" baseline="0">
                <a:solidFill>
                  <a:srgbClr val="000066"/>
                </a:solidFill>
              </a:rPr>
              <a:t>， 表明是在弱相互作用下进行的。</a:t>
            </a:r>
          </a:p>
        </p:txBody>
      </p:sp>
      <p:sp>
        <p:nvSpPr>
          <p:cNvPr id="205867" name="Rectangle 43">
            <a:extLst>
              <a:ext uri="{FF2B5EF4-FFF2-40B4-BE49-F238E27FC236}">
                <a16:creationId xmlns:a16="http://schemas.microsoft.com/office/drawing/2014/main" id="{7F3A91CE-003A-49B6-BB34-26CE17B04489}"/>
              </a:ext>
            </a:extLst>
          </p:cNvPr>
          <p:cNvSpPr>
            <a:spLocks noChangeArrowheads="1"/>
          </p:cNvSpPr>
          <p:nvPr/>
        </p:nvSpPr>
        <p:spPr bwMode="auto">
          <a:xfrm>
            <a:off x="611188" y="3429000"/>
            <a:ext cx="384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baseline="0">
                <a:solidFill>
                  <a:srgbClr val="990033"/>
                </a:solidFill>
              </a:rPr>
              <a:t>1. </a:t>
            </a:r>
            <a:r>
              <a:rPr lang="zh-CN" altLang="en-US" b="1" baseline="0">
                <a:solidFill>
                  <a:srgbClr val="990033"/>
                </a:solidFill>
              </a:rPr>
              <a:t>四种基本相互作用的性质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5865"/>
                                        </p:tgtEl>
                                        <p:attrNameLst>
                                          <p:attrName>style.visibility</p:attrName>
                                        </p:attrNameLst>
                                      </p:cBhvr>
                                      <p:to>
                                        <p:strVal val="visible"/>
                                      </p:to>
                                    </p:set>
                                    <p:animEffect transition="in" filter="wipe(left)">
                                      <p:cBhvr>
                                        <p:cTn id="7" dur="500"/>
                                        <p:tgtEl>
                                          <p:spTgt spid="2058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5866"/>
                                        </p:tgtEl>
                                        <p:attrNameLst>
                                          <p:attrName>style.visibility</p:attrName>
                                        </p:attrNameLst>
                                      </p:cBhvr>
                                      <p:to>
                                        <p:strVal val="visible"/>
                                      </p:to>
                                    </p:set>
                                    <p:animEffect transition="in" filter="wipe(left)">
                                      <p:cBhvr>
                                        <p:cTn id="12" dur="500"/>
                                        <p:tgtEl>
                                          <p:spTgt spid="2058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5864"/>
                                        </p:tgtEl>
                                        <p:attrNameLst>
                                          <p:attrName>style.visibility</p:attrName>
                                        </p:attrNameLst>
                                      </p:cBhvr>
                                      <p:to>
                                        <p:strVal val="visible"/>
                                      </p:to>
                                    </p:set>
                                    <p:animEffect transition="in" filter="wipe(left)">
                                      <p:cBhvr>
                                        <p:cTn id="17" dur="500"/>
                                        <p:tgtEl>
                                          <p:spTgt spid="2058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5867"/>
                                        </p:tgtEl>
                                        <p:attrNameLst>
                                          <p:attrName>style.visibility</p:attrName>
                                        </p:attrNameLst>
                                      </p:cBhvr>
                                      <p:to>
                                        <p:strVal val="visible"/>
                                      </p:to>
                                    </p:set>
                                    <p:animEffect transition="in" filter="wipe(left)">
                                      <p:cBhvr>
                                        <p:cTn id="22" dur="500"/>
                                        <p:tgtEl>
                                          <p:spTgt spid="205867"/>
                                        </p:tgtEl>
                                      </p:cBhvr>
                                    </p:animEffect>
                                  </p:childTnLst>
                                </p:cTn>
                              </p:par>
                            </p:childTnLst>
                          </p:cTn>
                        </p:par>
                        <p:par>
                          <p:cTn id="23" fill="hold" nodeType="afterGroup">
                            <p:stCondLst>
                              <p:cond delay="500"/>
                            </p:stCondLst>
                            <p:childTnLst>
                              <p:par>
                                <p:cTn id="24" presetID="4" presetClass="entr" presetSubtype="32" fill="hold" nodeType="afterEffect">
                                  <p:stCondLst>
                                    <p:cond delay="0"/>
                                  </p:stCondLst>
                                  <p:childTnLst>
                                    <p:set>
                                      <p:cBhvr>
                                        <p:cTn id="25" dur="1" fill="hold">
                                          <p:stCondLst>
                                            <p:cond delay="0"/>
                                          </p:stCondLst>
                                        </p:cTn>
                                        <p:tgtEl>
                                          <p:spTgt spid="205869"/>
                                        </p:tgtEl>
                                        <p:attrNameLst>
                                          <p:attrName>style.visibility</p:attrName>
                                        </p:attrNameLst>
                                      </p:cBhvr>
                                      <p:to>
                                        <p:strVal val="visible"/>
                                      </p:to>
                                    </p:set>
                                    <p:animEffect transition="in" filter="box(out)">
                                      <p:cBhvr>
                                        <p:cTn id="26" dur="500"/>
                                        <p:tgtEl>
                                          <p:spTgt spid="205869"/>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64" grpId="0" animBg="1"/>
      <p:bldP spid="205865" grpId="0" autoUpdateAnimBg="0"/>
      <p:bldP spid="205866" grpId="0" autoUpdateAnimBg="0"/>
      <p:bldP spid="205867"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a:extLst>
              <a:ext uri="{FF2B5EF4-FFF2-40B4-BE49-F238E27FC236}">
                <a16:creationId xmlns:a16="http://schemas.microsoft.com/office/drawing/2014/main" id="{F124305F-986B-4F3E-B6DA-BC95BA36A474}"/>
              </a:ext>
            </a:extLst>
          </p:cNvPr>
          <p:cNvSpPr>
            <a:spLocks noChangeArrowheads="1"/>
          </p:cNvSpPr>
          <p:nvPr/>
        </p:nvSpPr>
        <p:spPr bwMode="auto">
          <a:xfrm>
            <a:off x="547688" y="822325"/>
            <a:ext cx="536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baseline="0">
                <a:solidFill>
                  <a:srgbClr val="990033"/>
                </a:solidFill>
              </a:rPr>
              <a:t>2. </a:t>
            </a:r>
            <a:r>
              <a:rPr lang="zh-CN" altLang="en-US" b="1" baseline="0">
                <a:solidFill>
                  <a:srgbClr val="990033"/>
                </a:solidFill>
              </a:rPr>
              <a:t>相互作用是通过交换一定粒子实现的</a:t>
            </a:r>
          </a:p>
        </p:txBody>
      </p:sp>
      <p:graphicFrame>
        <p:nvGraphicFramePr>
          <p:cNvPr id="206851" name="Group 3">
            <a:extLst>
              <a:ext uri="{FF2B5EF4-FFF2-40B4-BE49-F238E27FC236}">
                <a16:creationId xmlns:a16="http://schemas.microsoft.com/office/drawing/2014/main" id="{E17A5E6F-DF52-436E-90F8-0B1E021E10F2}"/>
              </a:ext>
            </a:extLst>
          </p:cNvPr>
          <p:cNvGraphicFramePr>
            <a:graphicFrameLocks noGrp="1"/>
          </p:cNvGraphicFramePr>
          <p:nvPr/>
        </p:nvGraphicFramePr>
        <p:xfrm>
          <a:off x="971550" y="1412875"/>
          <a:ext cx="7620000" cy="1968500"/>
        </p:xfrm>
        <a:graphic>
          <a:graphicData uri="http://schemas.openxmlformats.org/drawingml/2006/table">
            <a:tbl>
              <a:tblPr/>
              <a:tblGrid>
                <a:gridCol w="1524000">
                  <a:extLst>
                    <a:ext uri="{9D8B030D-6E8A-4147-A177-3AD203B41FA5}">
                      <a16:colId xmlns:a16="http://schemas.microsoft.com/office/drawing/2014/main" val="1606524616"/>
                    </a:ext>
                  </a:extLst>
                </a:gridCol>
                <a:gridCol w="1524000">
                  <a:extLst>
                    <a:ext uri="{9D8B030D-6E8A-4147-A177-3AD203B41FA5}">
                      <a16:colId xmlns:a16="http://schemas.microsoft.com/office/drawing/2014/main" val="1799846410"/>
                    </a:ext>
                  </a:extLst>
                </a:gridCol>
                <a:gridCol w="1524000">
                  <a:extLst>
                    <a:ext uri="{9D8B030D-6E8A-4147-A177-3AD203B41FA5}">
                      <a16:colId xmlns:a16="http://schemas.microsoft.com/office/drawing/2014/main" val="435165226"/>
                    </a:ext>
                  </a:extLst>
                </a:gridCol>
                <a:gridCol w="1524000">
                  <a:extLst>
                    <a:ext uri="{9D8B030D-6E8A-4147-A177-3AD203B41FA5}">
                      <a16:colId xmlns:a16="http://schemas.microsoft.com/office/drawing/2014/main" val="1278788478"/>
                    </a:ext>
                  </a:extLst>
                </a:gridCol>
                <a:gridCol w="1524000">
                  <a:extLst>
                    <a:ext uri="{9D8B030D-6E8A-4147-A177-3AD203B41FA5}">
                      <a16:colId xmlns:a16="http://schemas.microsoft.com/office/drawing/2014/main" val="1108993600"/>
                    </a:ext>
                  </a:extLst>
                </a:gridCol>
              </a:tblGrid>
              <a:tr h="636588">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作用类型</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引力作用</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电磁作用</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宋体" panose="02010600030101010101" pitchFamily="2" charset="-122"/>
                          <a:ea typeface="宋体" panose="02010600030101010101" pitchFamily="2" charset="-122"/>
                        </a:rPr>
                        <a:t>弱作用</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强作用</a:t>
                      </a:r>
                      <a:endParaRPr kumimoji="1" lang="zh-CN" altLang="en-US"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extLst>
                  <a:ext uri="{0D108BD9-81ED-4DB2-BD59-A6C34878D82A}">
                    <a16:rowId xmlns:a16="http://schemas.microsoft.com/office/drawing/2014/main" val="650231366"/>
                  </a:ext>
                </a:extLst>
              </a:tr>
              <a:tr h="1039813">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交换粒子</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引力子</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光子</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胶子</a:t>
                      </a: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(W</a:t>
                      </a:r>
                      <a:r>
                        <a:rPr kumimoji="1" lang="en-US" altLang="zh-CN" sz="2800" b="1" i="0" u="none" strike="noStrike" cap="none" normalizeH="0" baseline="30000">
                          <a:ln>
                            <a:noFill/>
                          </a:ln>
                          <a:solidFill>
                            <a:schemeClr val="tx1"/>
                          </a:solidFill>
                          <a:effectLst/>
                          <a:latin typeface="宋体" panose="02010600030101010101" pitchFamily="2" charset="-122"/>
                          <a:ea typeface="宋体" panose="02010600030101010101" pitchFamily="2" charset="-122"/>
                        </a:rPr>
                        <a:t>+ </a:t>
                      </a: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1" lang="en-US" altLang="zh-CN"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W</a:t>
                      </a:r>
                      <a:r>
                        <a:rPr kumimoji="1" lang="en-US" altLang="zh-CN" sz="2800" b="1" i="0"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a:t>
                      </a:r>
                      <a:endParaRPr kumimoji="1" lang="en-US" altLang="zh-CN" sz="2800" b="1" i="0" u="none" strike="noStrike" cap="none" normalizeH="0" baseline="30000">
                        <a:ln>
                          <a:noFill/>
                        </a:ln>
                        <a:solidFill>
                          <a:schemeClr val="tx1"/>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Z</a:t>
                      </a:r>
                      <a:r>
                        <a:rPr kumimoji="1" lang="en-US" altLang="zh-CN" sz="2400" b="1" i="0" u="none" strike="noStrike" cap="none" normalizeH="0" baseline="30000">
                          <a:ln>
                            <a:noFill/>
                          </a:ln>
                          <a:solidFill>
                            <a:schemeClr val="tx1"/>
                          </a:solidFill>
                          <a:effectLst/>
                          <a:latin typeface="宋体" panose="02010600030101010101" pitchFamily="2" charset="-122"/>
                          <a:ea typeface="宋体" panose="02010600030101010101" pitchFamily="2" charset="-122"/>
                        </a:rPr>
                        <a:t>0 </a:t>
                      </a:r>
                      <a:r>
                        <a:rPr kumimoji="1" lang="zh-CN" altLang="en-US" sz="2400" b="1" i="0" u="none" strike="noStrike" cap="none" normalizeH="0" baseline="0">
                          <a:ln>
                            <a:noFill/>
                          </a:ln>
                          <a:solidFill>
                            <a:schemeClr val="tx1"/>
                          </a:solidFill>
                          <a:effectLst/>
                          <a:latin typeface="楷体_GB2312" pitchFamily="49" charset="-122"/>
                          <a:ea typeface="楷体_GB2312" pitchFamily="49" charset="-122"/>
                        </a:rPr>
                        <a:t>粒子</a:t>
                      </a:r>
                      <a:r>
                        <a:rPr kumimoji="1" lang="en-US" altLang="zh-CN" sz="2400" b="1" i="0" u="none" strike="noStrike" cap="none" normalizeH="0" baseline="0">
                          <a:ln>
                            <a:noFill/>
                          </a:ln>
                          <a:solidFill>
                            <a:schemeClr val="tx1"/>
                          </a:solidFill>
                          <a:effectLst/>
                          <a:latin typeface="楷体_GB2312" pitchFamily="49" charset="-122"/>
                          <a:ea typeface="楷体_GB2312" pitchFamily="49"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玻色子</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263107316"/>
                  </a:ext>
                </a:extLst>
              </a:tr>
            </a:tbl>
          </a:graphicData>
        </a:graphic>
      </p:graphicFrame>
      <p:sp>
        <p:nvSpPr>
          <p:cNvPr id="206871" name="Rectangle 23">
            <a:extLst>
              <a:ext uri="{FF2B5EF4-FFF2-40B4-BE49-F238E27FC236}">
                <a16:creationId xmlns:a16="http://schemas.microsoft.com/office/drawing/2014/main" id="{8763B5BE-B1AE-47DD-8A5A-C37E4A480193}"/>
              </a:ext>
            </a:extLst>
          </p:cNvPr>
          <p:cNvSpPr>
            <a:spLocks noChangeArrowheads="1"/>
          </p:cNvSpPr>
          <p:nvPr/>
        </p:nvSpPr>
        <p:spPr bwMode="auto">
          <a:xfrm>
            <a:off x="971550" y="3446463"/>
            <a:ext cx="3414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00FF00"/>
              </a:buClr>
              <a:buFontTx/>
              <a:buChar char="•"/>
            </a:pPr>
            <a:r>
              <a:rPr lang="en-US" altLang="zh-CN" b="1" baseline="0">
                <a:solidFill>
                  <a:srgbClr val="000066"/>
                </a:solidFill>
              </a:rPr>
              <a:t> </a:t>
            </a:r>
            <a:r>
              <a:rPr lang="zh-CN" altLang="en-US" b="1" baseline="0">
                <a:solidFill>
                  <a:srgbClr val="000066"/>
                </a:solidFill>
              </a:rPr>
              <a:t>引力子尚未被实验证实</a:t>
            </a:r>
          </a:p>
        </p:txBody>
      </p:sp>
      <p:sp>
        <p:nvSpPr>
          <p:cNvPr id="206872" name="Rectangle 24">
            <a:extLst>
              <a:ext uri="{FF2B5EF4-FFF2-40B4-BE49-F238E27FC236}">
                <a16:creationId xmlns:a16="http://schemas.microsoft.com/office/drawing/2014/main" id="{4E86D68A-7A78-4A6B-AC0E-482D42B53109}"/>
              </a:ext>
            </a:extLst>
          </p:cNvPr>
          <p:cNvSpPr>
            <a:spLocks noChangeArrowheads="1"/>
          </p:cNvSpPr>
          <p:nvPr/>
        </p:nvSpPr>
        <p:spPr bwMode="auto">
          <a:xfrm>
            <a:off x="971550" y="3903663"/>
            <a:ext cx="2195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00FF00"/>
              </a:buClr>
              <a:buFontTx/>
              <a:buChar char="•"/>
            </a:pPr>
            <a:r>
              <a:rPr lang="en-US" altLang="zh-CN" b="1" baseline="0">
                <a:solidFill>
                  <a:srgbClr val="000066"/>
                </a:solidFill>
              </a:rPr>
              <a:t> </a:t>
            </a:r>
            <a:r>
              <a:rPr lang="zh-CN" altLang="en-US" b="1" baseline="0">
                <a:solidFill>
                  <a:srgbClr val="000066"/>
                </a:solidFill>
              </a:rPr>
              <a:t>弱电统一理论</a:t>
            </a:r>
          </a:p>
        </p:txBody>
      </p:sp>
      <p:sp>
        <p:nvSpPr>
          <p:cNvPr id="206873" name="Rectangle 25">
            <a:extLst>
              <a:ext uri="{FF2B5EF4-FFF2-40B4-BE49-F238E27FC236}">
                <a16:creationId xmlns:a16="http://schemas.microsoft.com/office/drawing/2014/main" id="{2827A4BC-0E23-4248-ACCD-0CB90F408224}"/>
              </a:ext>
            </a:extLst>
          </p:cNvPr>
          <p:cNvSpPr>
            <a:spLocks noChangeArrowheads="1"/>
          </p:cNvSpPr>
          <p:nvPr/>
        </p:nvSpPr>
        <p:spPr bwMode="auto">
          <a:xfrm>
            <a:off x="1123950" y="4229100"/>
            <a:ext cx="802005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lang="zh-CN" altLang="en-US" b="1" baseline="0">
                <a:solidFill>
                  <a:srgbClr val="000066"/>
                </a:solidFill>
              </a:rPr>
              <a:t>电磁相互作用和弱相互作用被看作是一种相互作用。在相互作用过程中，如果交换的是</a:t>
            </a:r>
            <a:r>
              <a:rPr lang="en-US" altLang="zh-CN" b="1" baseline="0">
                <a:solidFill>
                  <a:srgbClr val="000066"/>
                </a:solidFill>
              </a:rPr>
              <a:t>W </a:t>
            </a:r>
            <a:r>
              <a:rPr lang="en-US" altLang="zh-CN" sz="2800" b="1">
                <a:solidFill>
                  <a:srgbClr val="000066"/>
                </a:solidFill>
              </a:rPr>
              <a:t>+ </a:t>
            </a:r>
            <a:r>
              <a:rPr lang="zh-CN" altLang="en-US" b="1" baseline="0">
                <a:solidFill>
                  <a:srgbClr val="000066"/>
                </a:solidFill>
              </a:rPr>
              <a:t>、 </a:t>
            </a:r>
            <a:r>
              <a:rPr lang="en-US" altLang="zh-CN" b="1" baseline="0">
                <a:solidFill>
                  <a:srgbClr val="000066"/>
                </a:solidFill>
              </a:rPr>
              <a:t>W </a:t>
            </a:r>
            <a:r>
              <a:rPr lang="en-US" altLang="zh-CN" sz="2800" b="1">
                <a:solidFill>
                  <a:srgbClr val="000066"/>
                </a:solidFill>
              </a:rPr>
              <a:t>– </a:t>
            </a:r>
            <a:r>
              <a:rPr lang="zh-CN" altLang="en-US" b="1" baseline="0">
                <a:solidFill>
                  <a:srgbClr val="000066"/>
                </a:solidFill>
              </a:rPr>
              <a:t>和 </a:t>
            </a:r>
            <a:r>
              <a:rPr lang="en-US" altLang="zh-CN" b="1" baseline="0">
                <a:solidFill>
                  <a:srgbClr val="000066"/>
                </a:solidFill>
              </a:rPr>
              <a:t>Z</a:t>
            </a:r>
            <a:r>
              <a:rPr lang="en-US" altLang="zh-CN" b="1">
                <a:solidFill>
                  <a:srgbClr val="000066"/>
                </a:solidFill>
              </a:rPr>
              <a:t>0 </a:t>
            </a:r>
            <a:r>
              <a:rPr lang="zh-CN" altLang="en-US" b="1" baseline="0">
                <a:solidFill>
                  <a:srgbClr val="000066"/>
                </a:solidFill>
              </a:rPr>
              <a:t>粒子，就是弱相互作用过程；如果交换的是光子，就是电磁相互作用过程。</a:t>
            </a:r>
          </a:p>
        </p:txBody>
      </p:sp>
      <p:sp>
        <p:nvSpPr>
          <p:cNvPr id="206874" name="Rectangle 26">
            <a:extLst>
              <a:ext uri="{FF2B5EF4-FFF2-40B4-BE49-F238E27FC236}">
                <a16:creationId xmlns:a16="http://schemas.microsoft.com/office/drawing/2014/main" id="{59C64274-285C-4466-9564-0789FD94AB16}"/>
              </a:ext>
            </a:extLst>
          </p:cNvPr>
          <p:cNvSpPr>
            <a:spLocks noChangeArrowheads="1"/>
          </p:cNvSpPr>
          <p:nvPr/>
        </p:nvSpPr>
        <p:spPr bwMode="auto">
          <a:xfrm>
            <a:off x="971550" y="6170613"/>
            <a:ext cx="7639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00FF00"/>
              </a:buClr>
              <a:buFontTx/>
              <a:buChar char="•"/>
            </a:pPr>
            <a:r>
              <a:rPr lang="zh-CN" altLang="en-US" b="1" baseline="0">
                <a:solidFill>
                  <a:srgbClr val="000066"/>
                </a:solidFill>
              </a:rPr>
              <a:t>大统一理论试图将强、电、弱三种相互作用统一起来。</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6850"/>
                                        </p:tgtEl>
                                        <p:attrNameLst>
                                          <p:attrName>style.visibility</p:attrName>
                                        </p:attrNameLst>
                                      </p:cBhvr>
                                      <p:to>
                                        <p:strVal val="visible"/>
                                      </p:to>
                                    </p:set>
                                    <p:animEffect transition="in" filter="wipe(left)">
                                      <p:cBhvr>
                                        <p:cTn id="7" dur="500"/>
                                        <p:tgtEl>
                                          <p:spTgt spid="206850"/>
                                        </p:tgtEl>
                                      </p:cBhvr>
                                    </p:animEffect>
                                  </p:childTnLst>
                                </p:cTn>
                              </p:par>
                            </p:childTnLst>
                          </p:cTn>
                        </p:par>
                        <p:par>
                          <p:cTn id="8" fill="hold" nodeType="afterGroup">
                            <p:stCondLst>
                              <p:cond delay="500"/>
                            </p:stCondLst>
                            <p:childTnLst>
                              <p:par>
                                <p:cTn id="9" presetID="4" presetClass="entr" presetSubtype="32" fill="hold" nodeType="afterEffect">
                                  <p:stCondLst>
                                    <p:cond delay="0"/>
                                  </p:stCondLst>
                                  <p:childTnLst>
                                    <p:set>
                                      <p:cBhvr>
                                        <p:cTn id="10" dur="1" fill="hold">
                                          <p:stCondLst>
                                            <p:cond delay="0"/>
                                          </p:stCondLst>
                                        </p:cTn>
                                        <p:tgtEl>
                                          <p:spTgt spid="206851"/>
                                        </p:tgtEl>
                                        <p:attrNameLst>
                                          <p:attrName>style.visibility</p:attrName>
                                        </p:attrNameLst>
                                      </p:cBhvr>
                                      <p:to>
                                        <p:strVal val="visible"/>
                                      </p:to>
                                    </p:set>
                                    <p:animEffect transition="in" filter="box(out)">
                                      <p:cBhvr>
                                        <p:cTn id="11" dur="500"/>
                                        <p:tgtEl>
                                          <p:spTgt spid="206851"/>
                                        </p:tgtEl>
                                      </p:cBhvr>
                                    </p:animEffect>
                                  </p:childTnLst>
                                  <p:subTnLst>
                                    <p:audio>
                                      <p:cMediaNode>
                                        <p:cTn display="0" masterRel="sameClick">
                                          <p:stCondLst>
                                            <p:cond evt="begin" delay="0">
                                              <p:tn val="9"/>
                                            </p:cond>
                                          </p:stCondLst>
                                          <p:endCondLst>
                                            <p:cond evt="onStopAudio" delay="0">
                                              <p:tgtEl>
                                                <p:sldTgt/>
                                              </p:tgtEl>
                                            </p:cond>
                                          </p:endCondLst>
                                        </p:cTn>
                                        <p:tgtEl>
                                          <p:sndTgt r:embed="rId2" name="camera.wav"/>
                                        </p:tgtEl>
                                      </p:cMediaNode>
                                    </p:audio>
                                  </p:sub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06871"/>
                                        </p:tgtEl>
                                        <p:attrNameLst>
                                          <p:attrName>style.visibility</p:attrName>
                                        </p:attrNameLst>
                                      </p:cBhvr>
                                      <p:to>
                                        <p:strVal val="visible"/>
                                      </p:to>
                                    </p:set>
                                    <p:animEffect transition="in" filter="wipe(left)">
                                      <p:cBhvr>
                                        <p:cTn id="16" dur="500"/>
                                        <p:tgtEl>
                                          <p:spTgt spid="20687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06872"/>
                                        </p:tgtEl>
                                        <p:attrNameLst>
                                          <p:attrName>style.visibility</p:attrName>
                                        </p:attrNameLst>
                                      </p:cBhvr>
                                      <p:to>
                                        <p:strVal val="visible"/>
                                      </p:to>
                                    </p:set>
                                    <p:animEffect transition="in" filter="wipe(left)">
                                      <p:cBhvr>
                                        <p:cTn id="21" dur="500"/>
                                        <p:tgtEl>
                                          <p:spTgt spid="20687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6873"/>
                                        </p:tgtEl>
                                        <p:attrNameLst>
                                          <p:attrName>style.visibility</p:attrName>
                                        </p:attrNameLst>
                                      </p:cBhvr>
                                      <p:to>
                                        <p:strVal val="visible"/>
                                      </p:to>
                                    </p:set>
                                    <p:animEffect transition="in" filter="wipe(left)">
                                      <p:cBhvr>
                                        <p:cTn id="26" dur="500"/>
                                        <p:tgtEl>
                                          <p:spTgt spid="20687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06874"/>
                                        </p:tgtEl>
                                        <p:attrNameLst>
                                          <p:attrName>style.visibility</p:attrName>
                                        </p:attrNameLst>
                                      </p:cBhvr>
                                      <p:to>
                                        <p:strVal val="visible"/>
                                      </p:to>
                                    </p:set>
                                    <p:animEffect transition="in" filter="wipe(left)">
                                      <p:cBhvr>
                                        <p:cTn id="31" dur="500"/>
                                        <p:tgtEl>
                                          <p:spTgt spid="206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0" grpId="0" autoUpdateAnimBg="0"/>
      <p:bldP spid="206871" grpId="0" autoUpdateAnimBg="0"/>
      <p:bldP spid="206872" grpId="0" autoUpdateAnimBg="0"/>
      <p:bldP spid="206873" grpId="0" autoUpdateAnimBg="0"/>
      <p:bldP spid="206874"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8" name="Rectangle 4">
            <a:extLst>
              <a:ext uri="{FF2B5EF4-FFF2-40B4-BE49-F238E27FC236}">
                <a16:creationId xmlns:a16="http://schemas.microsoft.com/office/drawing/2014/main" id="{EDF3E9A8-29C5-483A-A28D-8D2BE44F761E}"/>
              </a:ext>
            </a:extLst>
          </p:cNvPr>
          <p:cNvSpPr>
            <a:spLocks noChangeArrowheads="1"/>
          </p:cNvSpPr>
          <p:nvPr/>
        </p:nvSpPr>
        <p:spPr bwMode="auto">
          <a:xfrm>
            <a:off x="827088" y="2060575"/>
            <a:ext cx="7632700"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baseline="0">
                <a:solidFill>
                  <a:srgbClr val="000066"/>
                </a:solidFill>
                <a:latin typeface="华文中宋" panose="02010600040101010101" pitchFamily="2" charset="-122"/>
              </a:rPr>
              <a:t>      </a:t>
            </a:r>
            <a:r>
              <a:rPr lang="zh-CN" altLang="en-US" b="1" baseline="0">
                <a:solidFill>
                  <a:srgbClr val="000066"/>
                </a:solidFill>
              </a:rPr>
              <a:t>量子力学是研究微观粒子运动规律的理论。它是在许多实验事实和旧量子论</a:t>
            </a:r>
            <a:r>
              <a:rPr lang="en-US" altLang="zh-CN" b="1" baseline="0">
                <a:solidFill>
                  <a:srgbClr val="000066"/>
                </a:solidFill>
              </a:rPr>
              <a:t>--</a:t>
            </a:r>
            <a:r>
              <a:rPr lang="en-US" altLang="zh-CN" b="1" i="1" baseline="0">
                <a:solidFill>
                  <a:srgbClr val="000066"/>
                </a:solidFill>
              </a:rPr>
              <a:t>Planck</a:t>
            </a:r>
            <a:r>
              <a:rPr lang="zh-CN" altLang="en-US" b="1" baseline="0">
                <a:solidFill>
                  <a:srgbClr val="000066"/>
                </a:solidFill>
              </a:rPr>
              <a:t>、</a:t>
            </a:r>
            <a:r>
              <a:rPr lang="en-US" altLang="zh-CN" b="1" i="1" baseline="0">
                <a:solidFill>
                  <a:srgbClr val="000066"/>
                </a:solidFill>
              </a:rPr>
              <a:t>Bohr </a:t>
            </a:r>
            <a:r>
              <a:rPr lang="zh-CN" altLang="en-US" b="1" baseline="0">
                <a:solidFill>
                  <a:srgbClr val="000066"/>
                </a:solidFill>
              </a:rPr>
              <a:t>量子论的基础上建立起来的。“量子”的概念，本是指能量包的意思。但自从</a:t>
            </a:r>
            <a:r>
              <a:rPr lang="en-US" altLang="zh-CN" b="1" i="1" baseline="0">
                <a:solidFill>
                  <a:srgbClr val="000066"/>
                </a:solidFill>
              </a:rPr>
              <a:t>A</a:t>
            </a:r>
            <a:r>
              <a:rPr lang="en-US" altLang="zh-CN" b="1" baseline="0">
                <a:solidFill>
                  <a:srgbClr val="000066"/>
                </a:solidFill>
              </a:rPr>
              <a:t>. </a:t>
            </a:r>
            <a:r>
              <a:rPr lang="en-US" altLang="zh-CN" b="1" i="1" baseline="0">
                <a:solidFill>
                  <a:srgbClr val="000066"/>
                </a:solidFill>
              </a:rPr>
              <a:t>Einstein </a:t>
            </a:r>
            <a:r>
              <a:rPr lang="zh-CN" altLang="en-US" b="1" baseline="0">
                <a:solidFill>
                  <a:srgbClr val="000066"/>
                </a:solidFill>
              </a:rPr>
              <a:t>就光电效应现象论证了电子能够吸收和发出光量子以及</a:t>
            </a:r>
            <a:r>
              <a:rPr lang="en-US" altLang="zh-CN" b="1" i="1" baseline="0">
                <a:solidFill>
                  <a:srgbClr val="000066"/>
                </a:solidFill>
              </a:rPr>
              <a:t>P</a:t>
            </a:r>
            <a:r>
              <a:rPr lang="en-US" altLang="zh-CN" b="1" baseline="0">
                <a:solidFill>
                  <a:srgbClr val="000066"/>
                </a:solidFill>
              </a:rPr>
              <a:t>.</a:t>
            </a:r>
            <a:r>
              <a:rPr lang="en-US" altLang="zh-CN" b="1" i="1" baseline="0">
                <a:solidFill>
                  <a:srgbClr val="000066"/>
                </a:solidFill>
              </a:rPr>
              <a:t>L</a:t>
            </a:r>
            <a:r>
              <a:rPr lang="en-US" altLang="zh-CN" b="1" baseline="0">
                <a:solidFill>
                  <a:srgbClr val="000066"/>
                </a:solidFill>
              </a:rPr>
              <a:t>.</a:t>
            </a:r>
            <a:r>
              <a:rPr lang="en-US" altLang="zh-CN" b="1" i="1" baseline="0">
                <a:solidFill>
                  <a:srgbClr val="000066"/>
                </a:solidFill>
              </a:rPr>
              <a:t>V</a:t>
            </a:r>
            <a:r>
              <a:rPr lang="en-US" altLang="zh-CN" b="1" baseline="0">
                <a:solidFill>
                  <a:srgbClr val="000066"/>
                </a:solidFill>
              </a:rPr>
              <a:t>. </a:t>
            </a:r>
            <a:r>
              <a:rPr lang="en-US" altLang="zh-CN" b="1" i="1" baseline="0">
                <a:solidFill>
                  <a:srgbClr val="000066"/>
                </a:solidFill>
              </a:rPr>
              <a:t>de Broglie </a:t>
            </a:r>
            <a:r>
              <a:rPr lang="zh-CN" altLang="en-US" b="1" baseline="0">
                <a:solidFill>
                  <a:srgbClr val="000066"/>
                </a:solidFill>
              </a:rPr>
              <a:t>于</a:t>
            </a:r>
            <a:r>
              <a:rPr lang="en-US" altLang="zh-CN" b="1" baseline="0">
                <a:solidFill>
                  <a:srgbClr val="000066"/>
                </a:solidFill>
              </a:rPr>
              <a:t>1925</a:t>
            </a:r>
            <a:r>
              <a:rPr lang="zh-CN" altLang="en-US" b="1" baseline="0">
                <a:solidFill>
                  <a:srgbClr val="000066"/>
                </a:solidFill>
              </a:rPr>
              <a:t>年论证了物质粒子具有波动性以后，人们就把微观粒子和能量粒子统称为量子。因此确切的说，量子力学就是从波粒二象性出发来研究微观粒子的行为规律的理论学说。</a:t>
            </a:r>
          </a:p>
        </p:txBody>
      </p:sp>
      <p:sp>
        <p:nvSpPr>
          <p:cNvPr id="175109" name="Rectangle 5">
            <a:extLst>
              <a:ext uri="{FF2B5EF4-FFF2-40B4-BE49-F238E27FC236}">
                <a16:creationId xmlns:a16="http://schemas.microsoft.com/office/drawing/2014/main" id="{9193BF5E-D16B-4A54-B634-753D75E1DAD4}"/>
              </a:ext>
            </a:extLst>
          </p:cNvPr>
          <p:cNvSpPr>
            <a:spLocks noChangeArrowheads="1"/>
          </p:cNvSpPr>
          <p:nvPr/>
        </p:nvSpPr>
        <p:spPr bwMode="auto">
          <a:xfrm>
            <a:off x="755650" y="1052513"/>
            <a:ext cx="2232025" cy="579437"/>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200" b="1" baseline="0">
                <a:solidFill>
                  <a:srgbClr val="FF0000"/>
                </a:solidFill>
                <a:effectLst>
                  <a:outerShdw blurRad="38100" dist="38100" dir="2700000" algn="tl">
                    <a:srgbClr val="000000"/>
                  </a:outerShdw>
                </a:effectLst>
              </a:rPr>
              <a:t>1. </a:t>
            </a:r>
            <a:r>
              <a:rPr lang="zh-CN" altLang="en-US" sz="3200" b="1" baseline="0">
                <a:solidFill>
                  <a:srgbClr val="FF0000"/>
                </a:solidFill>
                <a:effectLst>
                  <a:outerShdw blurRad="38100" dist="38100" dir="2700000" algn="tl">
                    <a:srgbClr val="000000"/>
                  </a:outerShdw>
                </a:effectLst>
              </a:rPr>
              <a:t>量子力学</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4" name="Picture 2" descr="s18-1 W+_ Z0">
            <a:extLst>
              <a:ext uri="{FF2B5EF4-FFF2-40B4-BE49-F238E27FC236}">
                <a16:creationId xmlns:a16="http://schemas.microsoft.com/office/drawing/2014/main" id="{539AA396-4BF1-47E9-8DDC-1B632AFBC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765175"/>
            <a:ext cx="5832475" cy="4211638"/>
          </a:xfrm>
          <a:prstGeom prst="rect">
            <a:avLst/>
          </a:prstGeom>
          <a:noFill/>
          <a:extLst>
            <a:ext uri="{909E8E84-426E-40DD-AFC4-6F175D3DCCD1}">
              <a14:hiddenFill xmlns:a14="http://schemas.microsoft.com/office/drawing/2010/main">
                <a:solidFill>
                  <a:srgbClr val="FFFFFF"/>
                </a:solidFill>
              </a14:hiddenFill>
            </a:ext>
          </a:extLst>
        </p:spPr>
      </p:pic>
      <p:sp>
        <p:nvSpPr>
          <p:cNvPr id="207875" name="Text Box 3">
            <a:extLst>
              <a:ext uri="{FF2B5EF4-FFF2-40B4-BE49-F238E27FC236}">
                <a16:creationId xmlns:a16="http://schemas.microsoft.com/office/drawing/2014/main" id="{A8A6C09F-7198-4EF2-8357-CC5A3878C09C}"/>
              </a:ext>
            </a:extLst>
          </p:cNvPr>
          <p:cNvSpPr txBox="1">
            <a:spLocks noChangeArrowheads="1"/>
          </p:cNvSpPr>
          <p:nvPr/>
        </p:nvSpPr>
        <p:spPr bwMode="auto">
          <a:xfrm>
            <a:off x="611188" y="5589588"/>
            <a:ext cx="812641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lang="en-US" altLang="zh-CN" sz="2000" b="1" baseline="0">
                <a:solidFill>
                  <a:srgbClr val="000066"/>
                </a:solidFill>
                <a:ea typeface="楷体_GB2312" pitchFamily="49" charset="-122"/>
              </a:rPr>
              <a:t>1983</a:t>
            </a:r>
            <a:r>
              <a:rPr lang="zh-CN" altLang="en-US" sz="2000" b="1" baseline="0">
                <a:solidFill>
                  <a:srgbClr val="000066"/>
                </a:solidFill>
                <a:ea typeface="楷体_GB2312" pitchFamily="49" charset="-122"/>
              </a:rPr>
              <a:t>年，鲁比亚实验组在高能质子</a:t>
            </a:r>
            <a:r>
              <a:rPr lang="en-US" altLang="zh-CN" sz="2000" b="1" baseline="0">
                <a:solidFill>
                  <a:srgbClr val="000066"/>
                </a:solidFill>
                <a:ea typeface="楷体_GB2312" pitchFamily="49" charset="-122"/>
              </a:rPr>
              <a:t>—</a:t>
            </a:r>
            <a:r>
              <a:rPr lang="zh-CN" altLang="en-US" sz="2000" b="1" baseline="0">
                <a:solidFill>
                  <a:srgbClr val="000066"/>
                </a:solidFill>
                <a:ea typeface="楷体_GB2312" pitchFamily="49" charset="-122"/>
              </a:rPr>
              <a:t>反质子对撞试验中发现了</a:t>
            </a:r>
            <a:r>
              <a:rPr lang="en-US" altLang="zh-CN" sz="2000" b="1" baseline="0">
                <a:solidFill>
                  <a:srgbClr val="FF0000"/>
                </a:solidFill>
                <a:ea typeface="楷体_GB2312" pitchFamily="49" charset="-122"/>
              </a:rPr>
              <a:t>W </a:t>
            </a:r>
            <a:r>
              <a:rPr lang="en-US" altLang="zh-CN" sz="2000" b="1">
                <a:solidFill>
                  <a:srgbClr val="FF0000"/>
                </a:solidFill>
                <a:ea typeface="楷体_GB2312" pitchFamily="49" charset="-122"/>
              </a:rPr>
              <a:t>+</a:t>
            </a:r>
            <a:r>
              <a:rPr lang="zh-CN" altLang="en-US" sz="2000" b="1" baseline="0">
                <a:solidFill>
                  <a:srgbClr val="000066"/>
                </a:solidFill>
                <a:ea typeface="楷体_GB2312" pitchFamily="49" charset="-122"/>
              </a:rPr>
              <a:t>、</a:t>
            </a:r>
            <a:r>
              <a:rPr lang="en-US" altLang="zh-CN" sz="2000" b="1" baseline="0">
                <a:solidFill>
                  <a:srgbClr val="FF0000"/>
                </a:solidFill>
                <a:ea typeface="楷体_GB2312" pitchFamily="49" charset="-122"/>
              </a:rPr>
              <a:t>W </a:t>
            </a:r>
            <a:r>
              <a:rPr lang="en-US" altLang="zh-CN" sz="2000" b="1">
                <a:solidFill>
                  <a:srgbClr val="FF0000"/>
                </a:solidFill>
                <a:ea typeface="楷体_GB2312" pitchFamily="49" charset="-122"/>
              </a:rPr>
              <a:t>-</a:t>
            </a:r>
            <a:r>
              <a:rPr lang="zh-CN" altLang="en-US" sz="2000" b="1" baseline="0">
                <a:solidFill>
                  <a:srgbClr val="000066"/>
                </a:solidFill>
                <a:ea typeface="楷体_GB2312" pitchFamily="49" charset="-122"/>
              </a:rPr>
              <a:t>和 </a:t>
            </a:r>
            <a:r>
              <a:rPr lang="en-US" altLang="zh-CN" sz="2000" b="1" baseline="0">
                <a:solidFill>
                  <a:srgbClr val="FF0000"/>
                </a:solidFill>
                <a:ea typeface="楷体_GB2312" pitchFamily="49" charset="-122"/>
              </a:rPr>
              <a:t>Z</a:t>
            </a:r>
            <a:r>
              <a:rPr lang="en-US" altLang="zh-CN" sz="2000" b="1">
                <a:solidFill>
                  <a:srgbClr val="FF0000"/>
                </a:solidFill>
                <a:ea typeface="楷体_GB2312" pitchFamily="49" charset="-122"/>
              </a:rPr>
              <a:t>0</a:t>
            </a:r>
            <a:r>
              <a:rPr lang="en-US" altLang="zh-CN" sz="2000" b="1">
                <a:solidFill>
                  <a:srgbClr val="000066"/>
                </a:solidFill>
                <a:ea typeface="楷体_GB2312" pitchFamily="49" charset="-122"/>
              </a:rPr>
              <a:t> </a:t>
            </a:r>
            <a:r>
              <a:rPr lang="zh-CN" altLang="en-US" sz="2000" b="1" baseline="0">
                <a:solidFill>
                  <a:srgbClr val="000066"/>
                </a:solidFill>
                <a:ea typeface="楷体_GB2312" pitchFamily="49" charset="-122"/>
              </a:rPr>
              <a:t>粒子。为</a:t>
            </a:r>
            <a:r>
              <a:rPr lang="en-US" altLang="zh-CN" sz="2000" b="1" baseline="0">
                <a:solidFill>
                  <a:srgbClr val="000066"/>
                </a:solidFill>
                <a:ea typeface="楷体_GB2312" pitchFamily="49" charset="-122"/>
              </a:rPr>
              <a:t>60</a:t>
            </a:r>
            <a:r>
              <a:rPr lang="zh-CN" altLang="en-US" sz="2000" b="1" baseline="0">
                <a:solidFill>
                  <a:srgbClr val="000066"/>
                </a:solidFill>
                <a:ea typeface="楷体_GB2312" pitchFamily="49" charset="-122"/>
              </a:rPr>
              <a:t>年代提出的弱电统一理论提供了实验上的支持。</a:t>
            </a:r>
          </a:p>
        </p:txBody>
      </p:sp>
      <p:sp>
        <p:nvSpPr>
          <p:cNvPr id="207876" name="Rectangle 4">
            <a:extLst>
              <a:ext uri="{FF2B5EF4-FFF2-40B4-BE49-F238E27FC236}">
                <a16:creationId xmlns:a16="http://schemas.microsoft.com/office/drawing/2014/main" id="{7BDF7D0F-4B5A-412B-99D0-E5BB466F84BB}"/>
              </a:ext>
            </a:extLst>
          </p:cNvPr>
          <p:cNvSpPr>
            <a:spLocks noChangeArrowheads="1"/>
          </p:cNvSpPr>
          <p:nvPr/>
        </p:nvSpPr>
        <p:spPr bwMode="auto">
          <a:xfrm>
            <a:off x="971550" y="5084763"/>
            <a:ext cx="662463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25000"/>
              </a:lnSpc>
              <a:spcBef>
                <a:spcPct val="50000"/>
              </a:spcBef>
            </a:pPr>
            <a:r>
              <a:rPr lang="zh-CN" altLang="en-US" sz="2000" b="1" baseline="0">
                <a:solidFill>
                  <a:srgbClr val="000066"/>
                </a:solidFill>
                <a:latin typeface="楷体_GB2312" pitchFamily="49" charset="-122"/>
                <a:ea typeface="楷体_GB2312" pitchFamily="49" charset="-122"/>
              </a:rPr>
              <a:t>欧洲核子中心高能质子同步加速器上的</a:t>
            </a:r>
            <a:r>
              <a:rPr lang="en-US" altLang="zh-CN" sz="2000" b="1" baseline="0">
                <a:solidFill>
                  <a:srgbClr val="FF0000"/>
                </a:solidFill>
                <a:ea typeface="楷体_GB2312" pitchFamily="49" charset="-122"/>
              </a:rPr>
              <a:t>UAI </a:t>
            </a:r>
            <a:r>
              <a:rPr lang="zh-CN" altLang="en-US" sz="2000" b="1" baseline="0">
                <a:solidFill>
                  <a:srgbClr val="FF0000"/>
                </a:solidFill>
                <a:latin typeface="楷体_GB2312" pitchFamily="49" charset="-122"/>
                <a:ea typeface="楷体_GB2312" pitchFamily="49" charset="-122"/>
              </a:rPr>
              <a:t>探测器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07874"/>
                                        </p:tgtEl>
                                        <p:attrNameLst>
                                          <p:attrName>style.visibility</p:attrName>
                                        </p:attrNameLst>
                                      </p:cBhvr>
                                      <p:to>
                                        <p:strVal val="visible"/>
                                      </p:to>
                                    </p:set>
                                    <p:animEffect transition="in" filter="box(out)">
                                      <p:cBhvr>
                                        <p:cTn id="7" dur="500"/>
                                        <p:tgtEl>
                                          <p:spTgt spid="207874"/>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2078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7875"/>
                                        </p:tgtEl>
                                        <p:attrNameLst>
                                          <p:attrName>style.visibility</p:attrName>
                                        </p:attrNameLst>
                                      </p:cBhvr>
                                      <p:to>
                                        <p:strVal val="visible"/>
                                      </p:to>
                                    </p:set>
                                    <p:animEffect transition="in" filter="wipe(left)">
                                      <p:cBhvr>
                                        <p:cTn id="15" dur="500"/>
                                        <p:tgtEl>
                                          <p:spTgt spid="207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autoUpdateAnimBg="0"/>
      <p:bldP spid="207876"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08898" name="Group 2">
            <a:extLst>
              <a:ext uri="{FF2B5EF4-FFF2-40B4-BE49-F238E27FC236}">
                <a16:creationId xmlns:a16="http://schemas.microsoft.com/office/drawing/2014/main" id="{87FB2C66-BFD8-43BB-9966-FE4DEB1B1B4C}"/>
              </a:ext>
            </a:extLst>
          </p:cNvPr>
          <p:cNvGraphicFramePr>
            <a:graphicFrameLocks noGrp="1"/>
          </p:cNvGraphicFramePr>
          <p:nvPr/>
        </p:nvGraphicFramePr>
        <p:xfrm>
          <a:off x="762000" y="2365375"/>
          <a:ext cx="8382000" cy="3806825"/>
        </p:xfrm>
        <a:graphic>
          <a:graphicData uri="http://schemas.openxmlformats.org/drawingml/2006/table">
            <a:tbl>
              <a:tblPr/>
              <a:tblGrid>
                <a:gridCol w="2209800">
                  <a:extLst>
                    <a:ext uri="{9D8B030D-6E8A-4147-A177-3AD203B41FA5}">
                      <a16:colId xmlns:a16="http://schemas.microsoft.com/office/drawing/2014/main" val="4016825492"/>
                    </a:ext>
                  </a:extLst>
                </a:gridCol>
                <a:gridCol w="533400">
                  <a:extLst>
                    <a:ext uri="{9D8B030D-6E8A-4147-A177-3AD203B41FA5}">
                      <a16:colId xmlns:a16="http://schemas.microsoft.com/office/drawing/2014/main" val="3414082077"/>
                    </a:ext>
                  </a:extLst>
                </a:gridCol>
                <a:gridCol w="533400">
                  <a:extLst>
                    <a:ext uri="{9D8B030D-6E8A-4147-A177-3AD203B41FA5}">
                      <a16:colId xmlns:a16="http://schemas.microsoft.com/office/drawing/2014/main" val="2367804411"/>
                    </a:ext>
                  </a:extLst>
                </a:gridCol>
                <a:gridCol w="533400">
                  <a:extLst>
                    <a:ext uri="{9D8B030D-6E8A-4147-A177-3AD203B41FA5}">
                      <a16:colId xmlns:a16="http://schemas.microsoft.com/office/drawing/2014/main" val="1621055267"/>
                    </a:ext>
                  </a:extLst>
                </a:gridCol>
                <a:gridCol w="533400">
                  <a:extLst>
                    <a:ext uri="{9D8B030D-6E8A-4147-A177-3AD203B41FA5}">
                      <a16:colId xmlns:a16="http://schemas.microsoft.com/office/drawing/2014/main" val="2284040078"/>
                    </a:ext>
                  </a:extLst>
                </a:gridCol>
                <a:gridCol w="533400">
                  <a:extLst>
                    <a:ext uri="{9D8B030D-6E8A-4147-A177-3AD203B41FA5}">
                      <a16:colId xmlns:a16="http://schemas.microsoft.com/office/drawing/2014/main" val="2244632054"/>
                    </a:ext>
                  </a:extLst>
                </a:gridCol>
                <a:gridCol w="533400">
                  <a:extLst>
                    <a:ext uri="{9D8B030D-6E8A-4147-A177-3AD203B41FA5}">
                      <a16:colId xmlns:a16="http://schemas.microsoft.com/office/drawing/2014/main" val="4242677173"/>
                    </a:ext>
                  </a:extLst>
                </a:gridCol>
                <a:gridCol w="533400">
                  <a:extLst>
                    <a:ext uri="{9D8B030D-6E8A-4147-A177-3AD203B41FA5}">
                      <a16:colId xmlns:a16="http://schemas.microsoft.com/office/drawing/2014/main" val="2976849537"/>
                    </a:ext>
                  </a:extLst>
                </a:gridCol>
                <a:gridCol w="533400">
                  <a:extLst>
                    <a:ext uri="{9D8B030D-6E8A-4147-A177-3AD203B41FA5}">
                      <a16:colId xmlns:a16="http://schemas.microsoft.com/office/drawing/2014/main" val="1793682886"/>
                    </a:ext>
                  </a:extLst>
                </a:gridCol>
                <a:gridCol w="838200">
                  <a:extLst>
                    <a:ext uri="{9D8B030D-6E8A-4147-A177-3AD203B41FA5}">
                      <a16:colId xmlns:a16="http://schemas.microsoft.com/office/drawing/2014/main" val="147018587"/>
                    </a:ext>
                  </a:extLst>
                </a:gridCol>
                <a:gridCol w="533400">
                  <a:extLst>
                    <a:ext uri="{9D8B030D-6E8A-4147-A177-3AD203B41FA5}">
                      <a16:colId xmlns:a16="http://schemas.microsoft.com/office/drawing/2014/main" val="3937227266"/>
                    </a:ext>
                  </a:extLst>
                </a:gridCol>
                <a:gridCol w="533400">
                  <a:extLst>
                    <a:ext uri="{9D8B030D-6E8A-4147-A177-3AD203B41FA5}">
                      <a16:colId xmlns:a16="http://schemas.microsoft.com/office/drawing/2014/main" val="696623823"/>
                    </a:ext>
                  </a:extLst>
                </a:gridCol>
              </a:tblGrid>
              <a:tr h="1695450">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             </a:t>
                      </a: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守恒量</a:t>
                      </a:r>
                    </a:p>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相互作用</a:t>
                      </a:r>
                    </a:p>
                  </a:txBody>
                  <a:tcPr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能量</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动量</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角动量</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电荷</a:t>
                      </a:r>
                      <a:endParaRPr kumimoji="1" lang="zh-CN" altLang="en-US"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轻子数</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e</a:t>
                      </a: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轻子数</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重子数</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同位旋</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同位旋分量</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奇异数</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宇称</a:t>
                      </a:r>
                    </a:p>
                  </a:txBody>
                  <a:tcPr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extLst>
                  <a:ext uri="{0D108BD9-81ED-4DB2-BD59-A6C34878D82A}">
                    <a16:rowId xmlns:a16="http://schemas.microsoft.com/office/drawing/2014/main" val="2535739552"/>
                  </a:ext>
                </a:extLst>
              </a:tr>
              <a:tr h="698500">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强相互作用</a:t>
                      </a:r>
                    </a:p>
                  </a:txBody>
                  <a:tcPr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4054866268"/>
                  </a:ext>
                </a:extLst>
              </a:tr>
              <a:tr h="706438">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弱相互作用</a:t>
                      </a:r>
                    </a:p>
                  </a:txBody>
                  <a:tcPr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3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3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3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3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899430791"/>
                  </a:ext>
                </a:extLst>
              </a:tr>
              <a:tr h="706438">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电磁相互作用</a:t>
                      </a:r>
                    </a:p>
                  </a:txBody>
                  <a:tcPr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3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p>
                  </a:txBody>
                  <a:tcPr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887551014"/>
                  </a:ext>
                </a:extLst>
              </a:tr>
            </a:tbl>
          </a:graphicData>
        </a:graphic>
      </p:graphicFrame>
      <p:sp>
        <p:nvSpPr>
          <p:cNvPr id="208966" name="Text Box 70">
            <a:extLst>
              <a:ext uri="{FF2B5EF4-FFF2-40B4-BE49-F238E27FC236}">
                <a16:creationId xmlns:a16="http://schemas.microsoft.com/office/drawing/2014/main" id="{7A9D84F0-44D6-4C0A-AFE8-402707BF874C}"/>
              </a:ext>
            </a:extLst>
          </p:cNvPr>
          <p:cNvSpPr txBox="1">
            <a:spLocks noChangeArrowheads="1"/>
          </p:cNvSpPr>
          <p:nvPr/>
        </p:nvSpPr>
        <p:spPr bwMode="auto">
          <a:xfrm>
            <a:off x="560388" y="1600200"/>
            <a:ext cx="5060950" cy="579438"/>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baseline="0">
                <a:solidFill>
                  <a:srgbClr val="FF0000"/>
                </a:solidFill>
              </a:rPr>
              <a:t>1. </a:t>
            </a:r>
            <a:r>
              <a:rPr lang="zh-CN" altLang="en-US" sz="3200" b="1" baseline="0">
                <a:solidFill>
                  <a:srgbClr val="FF0000"/>
                </a:solidFill>
              </a:rPr>
              <a:t>基本相互作用和守恒定律</a:t>
            </a:r>
          </a:p>
        </p:txBody>
      </p:sp>
      <p:sp>
        <p:nvSpPr>
          <p:cNvPr id="208967" name="Rectangle 71">
            <a:extLst>
              <a:ext uri="{FF2B5EF4-FFF2-40B4-BE49-F238E27FC236}">
                <a16:creationId xmlns:a16="http://schemas.microsoft.com/office/drawing/2014/main" id="{BC902FE5-6C3A-4ADB-90FA-6D4D32290A86}"/>
              </a:ext>
            </a:extLst>
          </p:cNvPr>
          <p:cNvSpPr>
            <a:spLocks noChangeArrowheads="1"/>
          </p:cNvSpPr>
          <p:nvPr/>
        </p:nvSpPr>
        <p:spPr bwMode="auto">
          <a:xfrm>
            <a:off x="684213" y="908050"/>
            <a:ext cx="4343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400" b="1" baseline="0">
                <a:solidFill>
                  <a:srgbClr val="000066"/>
                </a:solidFill>
                <a:effectLst>
                  <a:outerShdw blurRad="38100" dist="38100" dir="2700000" algn="tl">
                    <a:srgbClr val="C0C0C0"/>
                  </a:outerShdw>
                </a:effectLst>
                <a:ea typeface="黑体" panose="02010609060101010101" pitchFamily="49" charset="-122"/>
              </a:rPr>
              <a:t>§3 </a:t>
            </a:r>
            <a:r>
              <a:rPr lang="zh-CN" altLang="en-US" sz="3400" b="1" baseline="0">
                <a:solidFill>
                  <a:srgbClr val="000066"/>
                </a:solidFill>
                <a:effectLst>
                  <a:outerShdw blurRad="38100" dist="38100" dir="2700000" algn="tl">
                    <a:srgbClr val="C0C0C0"/>
                  </a:outerShdw>
                </a:effectLst>
                <a:ea typeface="黑体" panose="02010609060101010101" pitchFamily="49" charset="-122"/>
              </a:rPr>
              <a:t>守恒定律</a:t>
            </a:r>
          </a:p>
        </p:txBody>
      </p:sp>
      <p:sp>
        <p:nvSpPr>
          <p:cNvPr id="208968" name="Text Box 72">
            <a:extLst>
              <a:ext uri="{FF2B5EF4-FFF2-40B4-BE49-F238E27FC236}">
                <a16:creationId xmlns:a16="http://schemas.microsoft.com/office/drawing/2014/main" id="{662125A6-CBC3-473C-AAA4-0C49844BB14A}"/>
              </a:ext>
            </a:extLst>
          </p:cNvPr>
          <p:cNvSpPr txBox="1">
            <a:spLocks noChangeArrowheads="1"/>
          </p:cNvSpPr>
          <p:nvPr/>
        </p:nvSpPr>
        <p:spPr bwMode="auto">
          <a:xfrm>
            <a:off x="1905000" y="6278563"/>
            <a:ext cx="59277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baseline="0">
                <a:solidFill>
                  <a:srgbClr val="000066"/>
                </a:solidFill>
              </a:rPr>
              <a:t>注：    “</a:t>
            </a:r>
            <a:r>
              <a:rPr lang="en-US" altLang="zh-CN" sz="3200" b="1" baseline="0">
                <a:solidFill>
                  <a:srgbClr val="000066"/>
                </a:solidFill>
              </a:rPr>
              <a:t>-</a:t>
            </a:r>
            <a:r>
              <a:rPr lang="en-US" altLang="zh-CN" b="1" baseline="0">
                <a:solidFill>
                  <a:srgbClr val="000066"/>
                </a:solidFill>
              </a:rPr>
              <a:t>”   </a:t>
            </a:r>
            <a:r>
              <a:rPr lang="zh-CN" altLang="en-US" b="1" baseline="0">
                <a:solidFill>
                  <a:srgbClr val="000066"/>
                </a:solidFill>
              </a:rPr>
              <a:t>表示不守恒；  “</a:t>
            </a:r>
            <a:r>
              <a:rPr lang="en-US" altLang="zh-CN" b="1" baseline="0">
                <a:solidFill>
                  <a:srgbClr val="000066"/>
                </a:solidFill>
              </a:rPr>
              <a:t>+”   </a:t>
            </a:r>
            <a:r>
              <a:rPr lang="zh-CN" altLang="en-US" b="1" baseline="0">
                <a:solidFill>
                  <a:srgbClr val="000066"/>
                </a:solidFill>
              </a:rPr>
              <a:t>表示守恒</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09922" name="Picture 2" descr="镜象反演  手">
            <a:extLst>
              <a:ext uri="{FF2B5EF4-FFF2-40B4-BE49-F238E27FC236}">
                <a16:creationId xmlns:a16="http://schemas.microsoft.com/office/drawing/2014/main" id="{92E5D845-A056-4CB9-98BB-424D70461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628775"/>
            <a:ext cx="5851525" cy="4286250"/>
          </a:xfrm>
          <a:prstGeom prst="rect">
            <a:avLst/>
          </a:prstGeom>
          <a:noFill/>
          <a:extLst>
            <a:ext uri="{909E8E84-426E-40DD-AFC4-6F175D3DCCD1}">
              <a14:hiddenFill xmlns:a14="http://schemas.microsoft.com/office/drawing/2010/main">
                <a:solidFill>
                  <a:srgbClr val="FFFFFF"/>
                </a:solidFill>
              </a14:hiddenFill>
            </a:ext>
          </a:extLst>
        </p:spPr>
      </p:pic>
      <p:sp>
        <p:nvSpPr>
          <p:cNvPr id="209923" name="Text Box 3">
            <a:extLst>
              <a:ext uri="{FF2B5EF4-FFF2-40B4-BE49-F238E27FC236}">
                <a16:creationId xmlns:a16="http://schemas.microsoft.com/office/drawing/2014/main" id="{DE438CB3-3944-4A25-BCDD-27B7DF2AB27D}"/>
              </a:ext>
            </a:extLst>
          </p:cNvPr>
          <p:cNvSpPr txBox="1">
            <a:spLocks noChangeArrowheads="1"/>
          </p:cNvSpPr>
          <p:nvPr/>
        </p:nvSpPr>
        <p:spPr bwMode="auto">
          <a:xfrm>
            <a:off x="2576513" y="2890838"/>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rgbClr val="00FFFF"/>
                </a:solidFill>
                <a:ea typeface="宋体" panose="02010600030101010101" pitchFamily="2" charset="-122"/>
              </a:rPr>
              <a:t>左手</a:t>
            </a:r>
          </a:p>
        </p:txBody>
      </p:sp>
      <p:sp>
        <p:nvSpPr>
          <p:cNvPr id="209924" name="Text Box 4">
            <a:extLst>
              <a:ext uri="{FF2B5EF4-FFF2-40B4-BE49-F238E27FC236}">
                <a16:creationId xmlns:a16="http://schemas.microsoft.com/office/drawing/2014/main" id="{B2D4888A-EF49-4D58-B15A-CF8D868DF6E8}"/>
              </a:ext>
            </a:extLst>
          </p:cNvPr>
          <p:cNvSpPr txBox="1">
            <a:spLocks noChangeArrowheads="1"/>
          </p:cNvSpPr>
          <p:nvPr/>
        </p:nvSpPr>
        <p:spPr bwMode="auto">
          <a:xfrm>
            <a:off x="6897688" y="2962275"/>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rgbClr val="00FFFF"/>
                </a:solidFill>
                <a:ea typeface="宋体" panose="02010600030101010101" pitchFamily="2" charset="-122"/>
              </a:rPr>
              <a:t>右手</a:t>
            </a:r>
          </a:p>
        </p:txBody>
      </p:sp>
      <p:sp>
        <p:nvSpPr>
          <p:cNvPr id="209925" name="Rectangle 5">
            <a:extLst>
              <a:ext uri="{FF2B5EF4-FFF2-40B4-BE49-F238E27FC236}">
                <a16:creationId xmlns:a16="http://schemas.microsoft.com/office/drawing/2014/main" id="{B4934072-BB2E-4600-AEFE-A9CEC44EEE70}"/>
              </a:ext>
            </a:extLst>
          </p:cNvPr>
          <p:cNvSpPr>
            <a:spLocks noChangeArrowheads="1"/>
          </p:cNvSpPr>
          <p:nvPr/>
        </p:nvSpPr>
        <p:spPr bwMode="auto">
          <a:xfrm>
            <a:off x="636588" y="917575"/>
            <a:ext cx="3028950" cy="579438"/>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baseline="0">
                <a:solidFill>
                  <a:srgbClr val="FF0000"/>
                </a:solidFill>
              </a:rPr>
              <a:t>2. </a:t>
            </a:r>
            <a:r>
              <a:rPr lang="zh-CN" altLang="en-US" sz="3200" b="1" baseline="0">
                <a:solidFill>
                  <a:srgbClr val="FF0000"/>
                </a:solidFill>
              </a:rPr>
              <a:t>宇称守恒定律</a:t>
            </a:r>
          </a:p>
        </p:txBody>
      </p:sp>
      <p:sp>
        <p:nvSpPr>
          <p:cNvPr id="209926" name="Text Box 6">
            <a:extLst>
              <a:ext uri="{FF2B5EF4-FFF2-40B4-BE49-F238E27FC236}">
                <a16:creationId xmlns:a16="http://schemas.microsoft.com/office/drawing/2014/main" id="{BC124522-B05B-4958-A21B-7DD5062999C8}"/>
              </a:ext>
            </a:extLst>
          </p:cNvPr>
          <p:cNvSpPr txBox="1">
            <a:spLocks noChangeArrowheads="1"/>
          </p:cNvSpPr>
          <p:nvPr/>
        </p:nvSpPr>
        <p:spPr bwMode="auto">
          <a:xfrm>
            <a:off x="4592638" y="1522413"/>
            <a:ext cx="609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baseline="0">
                <a:solidFill>
                  <a:srgbClr val="DDDDDD"/>
                </a:solidFill>
                <a:ea typeface="宋体" panose="02010600030101010101" pitchFamily="2" charset="-122"/>
              </a:rPr>
              <a:t>镜</a:t>
            </a:r>
          </a:p>
        </p:txBody>
      </p:sp>
      <p:sp>
        <p:nvSpPr>
          <p:cNvPr id="209927" name="Text Box 7">
            <a:extLst>
              <a:ext uri="{FF2B5EF4-FFF2-40B4-BE49-F238E27FC236}">
                <a16:creationId xmlns:a16="http://schemas.microsoft.com/office/drawing/2014/main" id="{42AA04E9-715B-4BED-B71F-878003FBE53B}"/>
              </a:ext>
            </a:extLst>
          </p:cNvPr>
          <p:cNvSpPr txBox="1">
            <a:spLocks noChangeArrowheads="1"/>
          </p:cNvSpPr>
          <p:nvPr/>
        </p:nvSpPr>
        <p:spPr bwMode="auto">
          <a:xfrm>
            <a:off x="2306638" y="4937125"/>
            <a:ext cx="548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baseline="0">
                <a:solidFill>
                  <a:srgbClr val="FFCC00"/>
                </a:solidFill>
                <a:ea typeface="宋体" panose="02010600030101010101" pitchFamily="2" charset="-122"/>
              </a:rPr>
              <a:t>物                                                  像            </a:t>
            </a:r>
          </a:p>
        </p:txBody>
      </p:sp>
      <p:sp>
        <p:nvSpPr>
          <p:cNvPr id="209928" name="Rectangle 8">
            <a:extLst>
              <a:ext uri="{FF2B5EF4-FFF2-40B4-BE49-F238E27FC236}">
                <a16:creationId xmlns:a16="http://schemas.microsoft.com/office/drawing/2014/main" id="{EC275166-3B12-4384-AEBB-17D4F77FE2D5}"/>
              </a:ext>
            </a:extLst>
          </p:cNvPr>
          <p:cNvSpPr>
            <a:spLocks noChangeArrowheads="1"/>
          </p:cNvSpPr>
          <p:nvPr/>
        </p:nvSpPr>
        <p:spPr bwMode="auto">
          <a:xfrm>
            <a:off x="1371600" y="6092825"/>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baseline="0">
                <a:solidFill>
                  <a:srgbClr val="000066"/>
                </a:solidFill>
              </a:rPr>
              <a:t>物和其镜面反演象不同，所以不具有镜面反演对称性 。</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70" name="Picture 2" descr="镜象反演  电路">
            <a:extLst>
              <a:ext uri="{FF2B5EF4-FFF2-40B4-BE49-F238E27FC236}">
                <a16:creationId xmlns:a16="http://schemas.microsoft.com/office/drawing/2014/main" id="{B3C79D13-7EF9-4D80-9ACD-A88E96A335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699"/>
          <a:stretch>
            <a:fillRect/>
          </a:stretch>
        </p:blipFill>
        <p:spPr bwMode="auto">
          <a:xfrm>
            <a:off x="1219200" y="928688"/>
            <a:ext cx="7265988" cy="3886200"/>
          </a:xfrm>
          <a:prstGeom prst="rect">
            <a:avLst/>
          </a:prstGeom>
          <a:noFill/>
          <a:extLst>
            <a:ext uri="{909E8E84-426E-40DD-AFC4-6F175D3DCCD1}">
              <a14:hiddenFill xmlns:a14="http://schemas.microsoft.com/office/drawing/2010/main">
                <a:solidFill>
                  <a:srgbClr val="FFFFFF"/>
                </a:solidFill>
              </a14:hiddenFill>
            </a:ext>
          </a:extLst>
        </p:spPr>
      </p:pic>
      <p:sp>
        <p:nvSpPr>
          <p:cNvPr id="211971" name="Rectangle 3">
            <a:extLst>
              <a:ext uri="{FF2B5EF4-FFF2-40B4-BE49-F238E27FC236}">
                <a16:creationId xmlns:a16="http://schemas.microsoft.com/office/drawing/2014/main" id="{F99E8F15-9C00-4D61-BD31-33CF8768F3E3}"/>
              </a:ext>
            </a:extLst>
          </p:cNvPr>
          <p:cNvSpPr>
            <a:spLocks noChangeArrowheads="1"/>
          </p:cNvSpPr>
          <p:nvPr/>
        </p:nvSpPr>
        <p:spPr bwMode="auto">
          <a:xfrm>
            <a:off x="4140200" y="4292600"/>
            <a:ext cx="1409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chemeClr val="bg1"/>
                </a:solidFill>
                <a:ea typeface="宋体" panose="02010600030101010101" pitchFamily="2" charset="-122"/>
              </a:rPr>
              <a:t>镜面反演</a:t>
            </a:r>
          </a:p>
        </p:txBody>
      </p:sp>
      <p:sp>
        <p:nvSpPr>
          <p:cNvPr id="211972" name="Rectangle 4">
            <a:extLst>
              <a:ext uri="{FF2B5EF4-FFF2-40B4-BE49-F238E27FC236}">
                <a16:creationId xmlns:a16="http://schemas.microsoft.com/office/drawing/2014/main" id="{60F75AAF-28D0-42D7-B159-7DF006FCBDF2}"/>
              </a:ext>
            </a:extLst>
          </p:cNvPr>
          <p:cNvSpPr>
            <a:spLocks noChangeArrowheads="1"/>
          </p:cNvSpPr>
          <p:nvPr/>
        </p:nvSpPr>
        <p:spPr bwMode="auto">
          <a:xfrm>
            <a:off x="1295400" y="4967288"/>
            <a:ext cx="632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b="1" baseline="0">
                <a:solidFill>
                  <a:srgbClr val="000066"/>
                </a:solidFill>
              </a:rPr>
              <a:t>任意物理过程 </a:t>
            </a:r>
            <a:r>
              <a:rPr lang="en-US" altLang="zh-CN" b="1" i="1" baseline="0">
                <a:solidFill>
                  <a:srgbClr val="000066"/>
                </a:solidFill>
              </a:rPr>
              <a:t>A                                     </a:t>
            </a:r>
            <a:r>
              <a:rPr lang="zh-CN" altLang="en-US" b="1" baseline="0">
                <a:solidFill>
                  <a:srgbClr val="000066"/>
                </a:solidFill>
              </a:rPr>
              <a:t>过程 </a:t>
            </a:r>
            <a:r>
              <a:rPr lang="en-US" altLang="zh-CN" b="1" i="1" baseline="0">
                <a:solidFill>
                  <a:srgbClr val="000066"/>
                </a:solidFill>
              </a:rPr>
              <a:t>B</a:t>
            </a:r>
            <a:endParaRPr lang="en-US" altLang="zh-CN" b="1" baseline="0">
              <a:solidFill>
                <a:srgbClr val="000066"/>
              </a:solidFill>
            </a:endParaRPr>
          </a:p>
        </p:txBody>
      </p:sp>
      <p:sp>
        <p:nvSpPr>
          <p:cNvPr id="211973" name="Line 5">
            <a:extLst>
              <a:ext uri="{FF2B5EF4-FFF2-40B4-BE49-F238E27FC236}">
                <a16:creationId xmlns:a16="http://schemas.microsoft.com/office/drawing/2014/main" id="{23C86756-C0C9-40C8-992B-BD697DEE5313}"/>
              </a:ext>
            </a:extLst>
          </p:cNvPr>
          <p:cNvSpPr>
            <a:spLocks noChangeShapeType="1"/>
          </p:cNvSpPr>
          <p:nvPr/>
        </p:nvSpPr>
        <p:spPr bwMode="auto">
          <a:xfrm>
            <a:off x="3733800" y="5195888"/>
            <a:ext cx="2362200" cy="0"/>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74" name="Rectangle 6">
            <a:extLst>
              <a:ext uri="{FF2B5EF4-FFF2-40B4-BE49-F238E27FC236}">
                <a16:creationId xmlns:a16="http://schemas.microsoft.com/office/drawing/2014/main" id="{53F4C3FF-F61A-437A-A4E6-AF6E619AED34}"/>
              </a:ext>
            </a:extLst>
          </p:cNvPr>
          <p:cNvSpPr>
            <a:spLocks noChangeArrowheads="1"/>
          </p:cNvSpPr>
          <p:nvPr/>
        </p:nvSpPr>
        <p:spPr bwMode="auto">
          <a:xfrm>
            <a:off x="3059113" y="5445125"/>
            <a:ext cx="386715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baseline="0">
                <a:solidFill>
                  <a:schemeClr val="tx2"/>
                </a:solidFill>
              </a:rPr>
              <a:t>A</a:t>
            </a:r>
            <a:r>
              <a:rPr lang="zh-CN" altLang="en-US" b="1" i="1" baseline="0">
                <a:solidFill>
                  <a:schemeClr val="tx2"/>
                </a:solidFill>
              </a:rPr>
              <a:t>、</a:t>
            </a:r>
            <a:r>
              <a:rPr lang="en-US" altLang="zh-CN" b="1" i="1" baseline="0">
                <a:solidFill>
                  <a:schemeClr val="tx2"/>
                </a:solidFill>
              </a:rPr>
              <a:t>B</a:t>
            </a:r>
            <a:r>
              <a:rPr lang="en-US" altLang="zh-CN" b="1" baseline="0">
                <a:solidFill>
                  <a:schemeClr val="tx2"/>
                </a:solidFill>
              </a:rPr>
              <a:t> </a:t>
            </a:r>
            <a:r>
              <a:rPr lang="zh-CN" altLang="en-US" b="1" baseline="0">
                <a:solidFill>
                  <a:schemeClr val="tx2"/>
                </a:solidFill>
              </a:rPr>
              <a:t>过程  遵守的规律相同</a:t>
            </a:r>
          </a:p>
        </p:txBody>
      </p:sp>
      <p:sp>
        <p:nvSpPr>
          <p:cNvPr id="211976" name="AutoShape 8">
            <a:extLst>
              <a:ext uri="{FF2B5EF4-FFF2-40B4-BE49-F238E27FC236}">
                <a16:creationId xmlns:a16="http://schemas.microsoft.com/office/drawing/2014/main" id="{196095F4-FE11-489E-BB64-CA0091DA52D1}"/>
              </a:ext>
            </a:extLst>
          </p:cNvPr>
          <p:cNvSpPr>
            <a:spLocks noChangeArrowheads="1"/>
          </p:cNvSpPr>
          <p:nvPr/>
        </p:nvSpPr>
        <p:spPr bwMode="auto">
          <a:xfrm>
            <a:off x="8610600" y="3443288"/>
            <a:ext cx="533400" cy="1981200"/>
          </a:xfrm>
          <a:prstGeom prst="wedgeRectCallout">
            <a:avLst>
              <a:gd name="adj1" fmla="val -364287"/>
              <a:gd name="adj2" fmla="val 617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1" baseline="0">
                <a:solidFill>
                  <a:schemeClr val="tx2"/>
                </a:solidFill>
              </a:rPr>
              <a:t>都可以实现</a:t>
            </a:r>
          </a:p>
        </p:txBody>
      </p:sp>
      <p:sp>
        <p:nvSpPr>
          <p:cNvPr id="211977" name="Rectangle 9">
            <a:extLst>
              <a:ext uri="{FF2B5EF4-FFF2-40B4-BE49-F238E27FC236}">
                <a16:creationId xmlns:a16="http://schemas.microsoft.com/office/drawing/2014/main" id="{9AA3EE41-B555-4876-B560-29026DF6F1B1}"/>
              </a:ext>
            </a:extLst>
          </p:cNvPr>
          <p:cNvSpPr>
            <a:spLocks noChangeArrowheads="1"/>
          </p:cNvSpPr>
          <p:nvPr/>
        </p:nvSpPr>
        <p:spPr bwMode="auto">
          <a:xfrm>
            <a:off x="3779838" y="6021388"/>
            <a:ext cx="2317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baseline="0">
                <a:solidFill>
                  <a:srgbClr val="00FFFF"/>
                </a:solidFill>
              </a:rPr>
              <a:t>宇称守恒定律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11971"/>
                                        </p:tgtEl>
                                        <p:attrNameLst>
                                          <p:attrName>style.visibility</p:attrName>
                                        </p:attrNameLst>
                                      </p:cBhvr>
                                      <p:to>
                                        <p:strVal val="visible"/>
                                      </p:to>
                                    </p:set>
                                    <p:anim calcmode="lin" valueType="num">
                                      <p:cBhvr>
                                        <p:cTn id="7" dur="500" fill="hold"/>
                                        <p:tgtEl>
                                          <p:spTgt spid="211971"/>
                                        </p:tgtEl>
                                        <p:attrNameLst>
                                          <p:attrName>ppt_w</p:attrName>
                                        </p:attrNameLst>
                                      </p:cBhvr>
                                      <p:tavLst>
                                        <p:tav tm="0">
                                          <p:val>
                                            <p:fltVal val="0"/>
                                          </p:val>
                                        </p:tav>
                                        <p:tav tm="100000">
                                          <p:val>
                                            <p:strVal val="#ppt_w"/>
                                          </p:val>
                                        </p:tav>
                                      </p:tavLst>
                                    </p:anim>
                                    <p:anim calcmode="lin" valueType="num">
                                      <p:cBhvr>
                                        <p:cTn id="8" dur="500" fill="hold"/>
                                        <p:tgtEl>
                                          <p:spTgt spid="211971"/>
                                        </p:tgtEl>
                                        <p:attrNameLst>
                                          <p:attrName>ppt_h</p:attrName>
                                        </p:attrNameLst>
                                      </p:cBhvr>
                                      <p:tavLst>
                                        <p:tav tm="0">
                                          <p:val>
                                            <p:fltVal val="0"/>
                                          </p:val>
                                        </p:tav>
                                        <p:tav tm="100000">
                                          <p:val>
                                            <p:strVal val="#ppt_h"/>
                                          </p:val>
                                        </p:tav>
                                      </p:tavLst>
                                    </p:anim>
                                    <p:anim calcmode="lin" valueType="num">
                                      <p:cBhvr>
                                        <p:cTn id="9" dur="500" fill="hold"/>
                                        <p:tgtEl>
                                          <p:spTgt spid="211971"/>
                                        </p:tgtEl>
                                        <p:attrNameLst>
                                          <p:attrName>ppt_x</p:attrName>
                                        </p:attrNameLst>
                                      </p:cBhvr>
                                      <p:tavLst>
                                        <p:tav tm="0">
                                          <p:val>
                                            <p:fltVal val="0.5"/>
                                          </p:val>
                                        </p:tav>
                                        <p:tav tm="100000">
                                          <p:val>
                                            <p:strVal val="#ppt_x"/>
                                          </p:val>
                                        </p:tav>
                                      </p:tavLst>
                                    </p:anim>
                                    <p:anim calcmode="lin" valueType="num">
                                      <p:cBhvr>
                                        <p:cTn id="10" dur="500" fill="hold"/>
                                        <p:tgtEl>
                                          <p:spTgt spid="211971"/>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11972"/>
                                        </p:tgtEl>
                                        <p:attrNameLst>
                                          <p:attrName>style.visibility</p:attrName>
                                        </p:attrNameLst>
                                      </p:cBhvr>
                                      <p:to>
                                        <p:strVal val="visible"/>
                                      </p:to>
                                    </p:set>
                                    <p:animEffect transition="in" filter="dissolve">
                                      <p:cBhvr>
                                        <p:cTn id="15" dur="500"/>
                                        <p:tgtEl>
                                          <p:spTgt spid="211972"/>
                                        </p:tgtEl>
                                      </p:cBhvr>
                                    </p:animEffect>
                                  </p:childTnLst>
                                </p:cTn>
                              </p:par>
                            </p:childTnLst>
                          </p:cTn>
                        </p:par>
                        <p:par>
                          <p:cTn id="16" fill="hold" nodeType="afterGroup">
                            <p:stCondLst>
                              <p:cond delay="500"/>
                            </p:stCondLst>
                            <p:childTnLst>
                              <p:par>
                                <p:cTn id="17" presetID="16" presetClass="entr" presetSubtype="37" fill="hold" nodeType="afterEffect">
                                  <p:stCondLst>
                                    <p:cond delay="0"/>
                                  </p:stCondLst>
                                  <p:childTnLst>
                                    <p:set>
                                      <p:cBhvr>
                                        <p:cTn id="18" dur="1" fill="hold">
                                          <p:stCondLst>
                                            <p:cond delay="0"/>
                                          </p:stCondLst>
                                        </p:cTn>
                                        <p:tgtEl>
                                          <p:spTgt spid="211973"/>
                                        </p:tgtEl>
                                        <p:attrNameLst>
                                          <p:attrName>style.visibility</p:attrName>
                                        </p:attrNameLst>
                                      </p:cBhvr>
                                      <p:to>
                                        <p:strVal val="visible"/>
                                      </p:to>
                                    </p:set>
                                    <p:animEffect transition="in" filter="barn(outVertical)">
                                      <p:cBhvr>
                                        <p:cTn id="19" dur="500"/>
                                        <p:tgtEl>
                                          <p:spTgt spid="21197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211976"/>
                                        </p:tgtEl>
                                        <p:attrNameLst>
                                          <p:attrName>style.visibility</p:attrName>
                                        </p:attrNameLst>
                                      </p:cBhvr>
                                      <p:to>
                                        <p:strVal val="visible"/>
                                      </p:to>
                                    </p:set>
                                    <p:animEffect transition="in" filter="wipe(right)">
                                      <p:cBhvr>
                                        <p:cTn id="24" dur="500"/>
                                        <p:tgtEl>
                                          <p:spTgt spid="211976"/>
                                        </p:tgtEl>
                                      </p:cBhvr>
                                    </p:animEffect>
                                  </p:childTnLst>
                                </p:cTn>
                              </p:par>
                            </p:childTnLst>
                          </p:cTn>
                        </p:par>
                        <p:par>
                          <p:cTn id="25" fill="hold" nodeType="afterGroup">
                            <p:stCondLst>
                              <p:cond delay="500"/>
                            </p:stCondLst>
                            <p:childTnLst>
                              <p:par>
                                <p:cTn id="26" presetID="19" presetClass="entr" presetSubtype="10" fill="hold" grpId="0" nodeType="afterEffect">
                                  <p:stCondLst>
                                    <p:cond delay="1000"/>
                                  </p:stCondLst>
                                  <p:childTnLst>
                                    <p:set>
                                      <p:cBhvr>
                                        <p:cTn id="27" dur="1" fill="hold">
                                          <p:stCondLst>
                                            <p:cond delay="0"/>
                                          </p:stCondLst>
                                        </p:cTn>
                                        <p:tgtEl>
                                          <p:spTgt spid="211974"/>
                                        </p:tgtEl>
                                        <p:attrNameLst>
                                          <p:attrName>style.visibility</p:attrName>
                                        </p:attrNameLst>
                                      </p:cBhvr>
                                      <p:to>
                                        <p:strVal val="visible"/>
                                      </p:to>
                                    </p:set>
                                    <p:anim calcmode="lin" valueType="num">
                                      <p:cBhvr>
                                        <p:cTn id="28" dur="5000" fill="hold"/>
                                        <p:tgtEl>
                                          <p:spTgt spid="211974"/>
                                        </p:tgtEl>
                                        <p:attrNameLst>
                                          <p:attrName>ppt_w</p:attrName>
                                        </p:attrNameLst>
                                      </p:cBhvr>
                                      <p:tavLst>
                                        <p:tav tm="0" fmla="#ppt_w*sin(2.5*pi*$)">
                                          <p:val>
                                            <p:fltVal val="0"/>
                                          </p:val>
                                        </p:tav>
                                        <p:tav tm="100000">
                                          <p:val>
                                            <p:fltVal val="1"/>
                                          </p:val>
                                        </p:tav>
                                      </p:tavLst>
                                    </p:anim>
                                    <p:anim calcmode="lin" valueType="num">
                                      <p:cBhvr>
                                        <p:cTn id="29" dur="5000" fill="hold"/>
                                        <p:tgtEl>
                                          <p:spTgt spid="211974"/>
                                        </p:tgtEl>
                                        <p:attrNameLst>
                                          <p:attrName>ppt_h</p:attrName>
                                        </p:attrNameLst>
                                      </p:cBhvr>
                                      <p:tavLst>
                                        <p:tav tm="0">
                                          <p:val>
                                            <p:strVal val="#ppt_h"/>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11977"/>
                                        </p:tgtEl>
                                        <p:attrNameLst>
                                          <p:attrName>style.visibility</p:attrName>
                                        </p:attrNameLst>
                                      </p:cBhvr>
                                      <p:to>
                                        <p:strVal val="visible"/>
                                      </p:to>
                                    </p:set>
                                    <p:animEffect transition="in" filter="dissolve">
                                      <p:cBhvr>
                                        <p:cTn id="34" dur="500"/>
                                        <p:tgtEl>
                                          <p:spTgt spid="211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autoUpdateAnimBg="0"/>
      <p:bldP spid="211972" grpId="0" autoUpdateAnimBg="0"/>
      <p:bldP spid="211974" grpId="0" animBg="1" autoUpdateAnimBg="0"/>
      <p:bldP spid="211976" grpId="0" animBg="1" autoUpdateAnimBg="0"/>
      <p:bldP spid="211977"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944E1C45-8201-4EC2-BD07-40DB8B45DAAC}"/>
              </a:ext>
            </a:extLst>
          </p:cNvPr>
          <p:cNvSpPr>
            <a:spLocks noChangeArrowheads="1"/>
          </p:cNvSpPr>
          <p:nvPr/>
        </p:nvSpPr>
        <p:spPr bwMode="auto">
          <a:xfrm>
            <a:off x="990600" y="908050"/>
            <a:ext cx="7391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zh-CN" altLang="en-US" b="1" baseline="0">
                <a:solidFill>
                  <a:srgbClr val="000066"/>
                </a:solidFill>
              </a:rPr>
              <a:t>粒子都有特定的宇称， 称为 “内禀宇称”，简称 </a:t>
            </a:r>
            <a:r>
              <a:rPr lang="zh-CN" altLang="en-US" b="1" baseline="0">
                <a:solidFill>
                  <a:srgbClr val="FF0000"/>
                </a:solidFill>
              </a:rPr>
              <a:t>宇称</a:t>
            </a:r>
            <a:r>
              <a:rPr lang="en-US" altLang="zh-CN" b="1" i="1" baseline="0">
                <a:solidFill>
                  <a:srgbClr val="FF0000"/>
                </a:solidFill>
              </a:rPr>
              <a:t>P</a:t>
            </a:r>
            <a:r>
              <a:rPr lang="en-US" altLang="zh-CN" b="1" baseline="0">
                <a:solidFill>
                  <a:srgbClr val="000066"/>
                </a:solidFill>
              </a:rPr>
              <a:t>                  	</a:t>
            </a:r>
            <a:r>
              <a:rPr lang="en-US" altLang="zh-CN" b="1" i="1" baseline="0">
                <a:solidFill>
                  <a:srgbClr val="FF0000"/>
                </a:solidFill>
              </a:rPr>
              <a:t>P </a:t>
            </a:r>
            <a:r>
              <a:rPr lang="en-US" altLang="zh-CN" b="1" baseline="0">
                <a:solidFill>
                  <a:srgbClr val="FF0000"/>
                </a:solidFill>
              </a:rPr>
              <a:t>= 1</a:t>
            </a:r>
            <a:r>
              <a:rPr lang="zh-CN" altLang="en-US" b="1" baseline="0">
                <a:solidFill>
                  <a:srgbClr val="FF0000"/>
                </a:solidFill>
              </a:rPr>
              <a:t>（偶宇称）   </a:t>
            </a:r>
            <a:r>
              <a:rPr lang="en-US" altLang="zh-CN" b="1" i="1" baseline="0">
                <a:solidFill>
                  <a:srgbClr val="FF0000"/>
                </a:solidFill>
              </a:rPr>
              <a:t>P </a:t>
            </a:r>
            <a:r>
              <a:rPr lang="en-US" altLang="zh-CN" b="1" baseline="0">
                <a:solidFill>
                  <a:srgbClr val="FF0000"/>
                </a:solidFill>
              </a:rPr>
              <a:t>= -1</a:t>
            </a:r>
            <a:r>
              <a:rPr lang="zh-CN" altLang="en-US" b="1" baseline="0">
                <a:solidFill>
                  <a:srgbClr val="FF0000"/>
                </a:solidFill>
              </a:rPr>
              <a:t>（奇宇称）</a:t>
            </a:r>
            <a:r>
              <a:rPr lang="zh-CN" altLang="en-US" b="1" baseline="0">
                <a:solidFill>
                  <a:srgbClr val="000066"/>
                </a:solidFill>
              </a:rPr>
              <a:t> </a:t>
            </a:r>
          </a:p>
        </p:txBody>
      </p:sp>
      <p:sp>
        <p:nvSpPr>
          <p:cNvPr id="212995" name="Rectangle 3">
            <a:extLst>
              <a:ext uri="{FF2B5EF4-FFF2-40B4-BE49-F238E27FC236}">
                <a16:creationId xmlns:a16="http://schemas.microsoft.com/office/drawing/2014/main" id="{675D5AAA-7E34-4A36-B66B-571CD16D21BB}"/>
              </a:ext>
            </a:extLst>
          </p:cNvPr>
          <p:cNvSpPr>
            <a:spLocks noChangeArrowheads="1"/>
          </p:cNvSpPr>
          <p:nvPr/>
        </p:nvSpPr>
        <p:spPr bwMode="auto">
          <a:xfrm>
            <a:off x="914400" y="1974850"/>
            <a:ext cx="7924800" cy="151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b="1" baseline="0">
                <a:solidFill>
                  <a:srgbClr val="000066"/>
                </a:solidFill>
              </a:rPr>
              <a:t>实验表明，在光的发射、吸收过程中，以及在原子核反应和衰变等过程中，系统整体的宇称奇偶性保持变     </a:t>
            </a:r>
          </a:p>
          <a:p>
            <a:pPr>
              <a:lnSpc>
                <a:spcPct val="130000"/>
              </a:lnSpc>
            </a:pPr>
            <a:r>
              <a:rPr lang="zh-CN" altLang="en-US" b="1" baseline="0">
                <a:solidFill>
                  <a:srgbClr val="000066"/>
                </a:solidFill>
              </a:rPr>
              <a:t>                                                           </a:t>
            </a:r>
            <a:r>
              <a:rPr lang="en-US" altLang="zh-CN" b="1" baseline="0">
                <a:solidFill>
                  <a:srgbClr val="000066"/>
                </a:solidFill>
              </a:rPr>
              <a:t>—— </a:t>
            </a:r>
            <a:r>
              <a:rPr lang="zh-CN" altLang="en-US" b="1" baseline="0">
                <a:solidFill>
                  <a:srgbClr val="FF0000"/>
                </a:solidFill>
              </a:rPr>
              <a:t>宇称守恒定律</a:t>
            </a:r>
          </a:p>
        </p:txBody>
      </p:sp>
      <p:sp>
        <p:nvSpPr>
          <p:cNvPr id="212996" name="Rectangle 4">
            <a:extLst>
              <a:ext uri="{FF2B5EF4-FFF2-40B4-BE49-F238E27FC236}">
                <a16:creationId xmlns:a16="http://schemas.microsoft.com/office/drawing/2014/main" id="{3724F138-D141-4756-B66F-187483CF625E}"/>
              </a:ext>
            </a:extLst>
          </p:cNvPr>
          <p:cNvSpPr>
            <a:spLocks noChangeArrowheads="1"/>
          </p:cNvSpPr>
          <p:nvPr/>
        </p:nvSpPr>
        <p:spPr bwMode="auto">
          <a:xfrm>
            <a:off x="1066800" y="3879850"/>
            <a:ext cx="1143000" cy="1600200"/>
          </a:xfrm>
          <a:prstGeom prst="rect">
            <a:avLst/>
          </a:prstGeom>
          <a:solidFill>
            <a:srgbClr val="009999"/>
          </a:solidFill>
          <a:ln>
            <a:noFill/>
          </a:ln>
          <a:effectLst/>
          <a:scene3d>
            <a:camera prst="legacyObliqueTopRight"/>
            <a:lightRig rig="legacyFlat3" dir="b"/>
          </a:scene3d>
          <a:sp3d extrusionH="430200" prstMaterial="legacyMatte">
            <a:bevelT w="13500" h="13500" prst="angle"/>
            <a:bevelB w="13500" h="13500" prst="angle"/>
            <a:extrusionClr>
              <a:srgbClr val="009999"/>
            </a:extrusionClr>
            <a:contourClr>
              <a:srgbClr val="009999"/>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p>
            <a:pPr algn="ctr"/>
            <a:endParaRPr lang="en-US" altLang="zh-CN" sz="2000" b="1" baseline="0">
              <a:solidFill>
                <a:schemeClr val="bg1"/>
              </a:solidFill>
              <a:ea typeface="宋体" panose="02010600030101010101" pitchFamily="2" charset="-122"/>
            </a:endParaRPr>
          </a:p>
          <a:p>
            <a:pPr algn="ctr"/>
            <a:r>
              <a:rPr lang="zh-CN" altLang="en-US" b="1" baseline="0">
                <a:solidFill>
                  <a:srgbClr val="FFFF66"/>
                </a:solidFill>
                <a:ea typeface="宋体" panose="02010600030101010101" pitchFamily="2" charset="-122"/>
              </a:rPr>
              <a:t>李政道  </a:t>
            </a:r>
          </a:p>
          <a:p>
            <a:pPr algn="ctr">
              <a:lnSpc>
                <a:spcPct val="125000"/>
              </a:lnSpc>
            </a:pPr>
            <a:r>
              <a:rPr lang="zh-CN" altLang="en-US" b="1" baseline="0">
                <a:solidFill>
                  <a:srgbClr val="FFFF66"/>
                </a:solidFill>
                <a:ea typeface="宋体" panose="02010600030101010101" pitchFamily="2" charset="-122"/>
              </a:rPr>
              <a:t>杨振宁</a:t>
            </a:r>
          </a:p>
          <a:p>
            <a:pPr algn="ctr">
              <a:lnSpc>
                <a:spcPct val="125000"/>
              </a:lnSpc>
            </a:pPr>
            <a:r>
              <a:rPr lang="zh-CN" altLang="en-US" sz="2000" b="1" baseline="0">
                <a:solidFill>
                  <a:schemeClr val="bg1"/>
                </a:solidFill>
                <a:ea typeface="宋体" panose="02010600030101010101" pitchFamily="2" charset="-122"/>
              </a:rPr>
              <a:t> </a:t>
            </a:r>
          </a:p>
        </p:txBody>
      </p:sp>
      <p:sp>
        <p:nvSpPr>
          <p:cNvPr id="212997" name="Rectangle 5">
            <a:extLst>
              <a:ext uri="{FF2B5EF4-FFF2-40B4-BE49-F238E27FC236}">
                <a16:creationId xmlns:a16="http://schemas.microsoft.com/office/drawing/2014/main" id="{8888CBA1-3746-4DB1-984C-09221AA69472}"/>
              </a:ext>
            </a:extLst>
          </p:cNvPr>
          <p:cNvSpPr>
            <a:spLocks noChangeArrowheads="1"/>
          </p:cNvSpPr>
          <p:nvPr/>
        </p:nvSpPr>
        <p:spPr bwMode="auto">
          <a:xfrm>
            <a:off x="2362200" y="3575050"/>
            <a:ext cx="67818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zh-CN" altLang="en-US" b="1" baseline="0">
                <a:solidFill>
                  <a:srgbClr val="000066"/>
                </a:solidFill>
              </a:rPr>
              <a:t>在强相互作用和电磁相互作用下宇称守恒定律的正确性是有充分实验根据的，但在弱相互作用下宇称是否守恒当时并没有充分的实验证据。针对</a:t>
            </a:r>
            <a:r>
              <a:rPr lang="zh-CN" altLang="en-US" b="1" baseline="0">
                <a:solidFill>
                  <a:srgbClr val="000066"/>
                </a:solidFill>
                <a:sym typeface="Symbol" panose="05050102010706020507" pitchFamily="18" charset="2"/>
              </a:rPr>
              <a:t>、之迷</a:t>
            </a:r>
            <a:r>
              <a:rPr lang="zh-CN" altLang="en-US" b="1" baseline="0">
                <a:solidFill>
                  <a:srgbClr val="FF0000"/>
                </a:solidFill>
              </a:rPr>
              <a:t>提出弱相互作用过程中宇称不守恒。 </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7D6E92AC-360E-4D16-8C45-57D84FD7BE5A}"/>
              </a:ext>
            </a:extLst>
          </p:cNvPr>
          <p:cNvSpPr>
            <a:spLocks noChangeArrowheads="1"/>
          </p:cNvSpPr>
          <p:nvPr/>
        </p:nvSpPr>
        <p:spPr bwMode="auto">
          <a:xfrm>
            <a:off x="755650" y="3965575"/>
            <a:ext cx="4386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baseline="0">
                <a:solidFill>
                  <a:srgbClr val="FF0000"/>
                </a:solidFill>
              </a:rPr>
              <a:t>8</a:t>
            </a:r>
            <a:r>
              <a:rPr lang="zh-CN" altLang="en-US" b="1" baseline="0">
                <a:solidFill>
                  <a:srgbClr val="FF0000"/>
                </a:solidFill>
              </a:rPr>
              <a:t>个重子</a:t>
            </a:r>
            <a:r>
              <a:rPr lang="zh-CN" altLang="en-US" b="1" baseline="0">
                <a:solidFill>
                  <a:srgbClr val="000066"/>
                </a:solidFill>
              </a:rPr>
              <a:t> </a:t>
            </a:r>
            <a:r>
              <a:rPr lang="en-US" altLang="zh-CN" b="1" baseline="0">
                <a:solidFill>
                  <a:srgbClr val="000066"/>
                </a:solidFill>
              </a:rPr>
              <a:t>(</a:t>
            </a:r>
            <a:r>
              <a:rPr lang="zh-CN" altLang="en-US" b="1" baseline="0">
                <a:solidFill>
                  <a:srgbClr val="000066"/>
                </a:solidFill>
              </a:rPr>
              <a:t>自旋</a:t>
            </a:r>
            <a:r>
              <a:rPr lang="en-US" altLang="zh-CN" b="1" baseline="0">
                <a:solidFill>
                  <a:srgbClr val="000066"/>
                </a:solidFill>
              </a:rPr>
              <a:t>1/2   </a:t>
            </a:r>
            <a:r>
              <a:rPr lang="zh-CN" altLang="en-US" b="1" baseline="0">
                <a:solidFill>
                  <a:srgbClr val="000066"/>
                </a:solidFill>
              </a:rPr>
              <a:t>宇称 “</a:t>
            </a:r>
            <a:r>
              <a:rPr lang="en-US" altLang="zh-CN" b="1" baseline="0">
                <a:solidFill>
                  <a:srgbClr val="000066"/>
                </a:solidFill>
              </a:rPr>
              <a:t>+”)</a:t>
            </a:r>
          </a:p>
        </p:txBody>
      </p:sp>
      <p:sp>
        <p:nvSpPr>
          <p:cNvPr id="214019" name="Rectangle 3">
            <a:extLst>
              <a:ext uri="{FF2B5EF4-FFF2-40B4-BE49-F238E27FC236}">
                <a16:creationId xmlns:a16="http://schemas.microsoft.com/office/drawing/2014/main" id="{D7166CD8-B3E5-4F35-980D-166A542B4468}"/>
              </a:ext>
            </a:extLst>
          </p:cNvPr>
          <p:cNvSpPr>
            <a:spLocks noChangeArrowheads="1"/>
          </p:cNvSpPr>
          <p:nvPr/>
        </p:nvSpPr>
        <p:spPr bwMode="auto">
          <a:xfrm>
            <a:off x="468313" y="765175"/>
            <a:ext cx="46958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400" b="1" baseline="0">
                <a:solidFill>
                  <a:srgbClr val="000066"/>
                </a:solidFill>
                <a:effectLst>
                  <a:outerShdw blurRad="38100" dist="38100" dir="2700000" algn="tl">
                    <a:srgbClr val="C0C0C0"/>
                  </a:outerShdw>
                </a:effectLst>
                <a:ea typeface="黑体" panose="02010609060101010101" pitchFamily="49" charset="-122"/>
              </a:rPr>
              <a:t>§4  </a:t>
            </a:r>
            <a:r>
              <a:rPr lang="zh-CN" altLang="en-US" sz="3400" b="1" baseline="0">
                <a:solidFill>
                  <a:srgbClr val="000066"/>
                </a:solidFill>
                <a:effectLst>
                  <a:outerShdw blurRad="38100" dist="38100" dir="2700000" algn="tl">
                    <a:srgbClr val="C0C0C0"/>
                  </a:outerShdw>
                </a:effectLst>
                <a:ea typeface="黑体" panose="02010609060101010101" pitchFamily="49" charset="-122"/>
              </a:rPr>
              <a:t>粒子分类的八重法</a:t>
            </a:r>
            <a:r>
              <a:rPr lang="zh-CN" altLang="en-US" sz="2800" b="1" baseline="0">
                <a:solidFill>
                  <a:srgbClr val="00FF00"/>
                </a:solidFill>
                <a:latin typeface="黑体" panose="02010609060101010101" pitchFamily="49" charset="-122"/>
                <a:ea typeface="黑体" panose="02010609060101010101" pitchFamily="49" charset="-122"/>
              </a:rPr>
              <a:t> </a:t>
            </a:r>
          </a:p>
        </p:txBody>
      </p:sp>
      <p:sp>
        <p:nvSpPr>
          <p:cNvPr id="214020" name="Rectangle 4">
            <a:extLst>
              <a:ext uri="{FF2B5EF4-FFF2-40B4-BE49-F238E27FC236}">
                <a16:creationId xmlns:a16="http://schemas.microsoft.com/office/drawing/2014/main" id="{EEFD9102-F4C1-4909-A209-31C27B89FAC4}"/>
              </a:ext>
            </a:extLst>
          </p:cNvPr>
          <p:cNvSpPr>
            <a:spLocks noChangeArrowheads="1"/>
          </p:cNvSpPr>
          <p:nvPr/>
        </p:nvSpPr>
        <p:spPr bwMode="auto">
          <a:xfrm>
            <a:off x="755650" y="4567238"/>
            <a:ext cx="3810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lang="en-US" altLang="zh-CN" b="1" baseline="0">
                <a:solidFill>
                  <a:srgbClr val="000066"/>
                </a:solidFill>
              </a:rPr>
              <a:t>6</a:t>
            </a:r>
            <a:r>
              <a:rPr lang="zh-CN" altLang="en-US" b="1" baseline="0">
                <a:solidFill>
                  <a:srgbClr val="000066"/>
                </a:solidFill>
              </a:rPr>
              <a:t>个重子形成正</a:t>
            </a:r>
            <a:r>
              <a:rPr lang="en-US" altLang="zh-CN" b="1" baseline="0">
                <a:solidFill>
                  <a:srgbClr val="000066"/>
                </a:solidFill>
              </a:rPr>
              <a:t>6</a:t>
            </a:r>
            <a:r>
              <a:rPr lang="zh-CN" altLang="en-US" b="1" baseline="0">
                <a:solidFill>
                  <a:srgbClr val="000066"/>
                </a:solidFill>
              </a:rPr>
              <a:t>边形的</a:t>
            </a:r>
            <a:r>
              <a:rPr lang="en-US" altLang="zh-CN" b="1" baseline="0">
                <a:solidFill>
                  <a:srgbClr val="000066"/>
                </a:solidFill>
              </a:rPr>
              <a:t>6</a:t>
            </a:r>
            <a:r>
              <a:rPr lang="zh-CN" altLang="en-US" b="1" baseline="0">
                <a:solidFill>
                  <a:srgbClr val="000066"/>
                </a:solidFill>
              </a:rPr>
              <a:t>个顶点，另</a:t>
            </a:r>
            <a:r>
              <a:rPr lang="en-US" altLang="zh-CN" b="1" baseline="0">
                <a:solidFill>
                  <a:srgbClr val="000066"/>
                </a:solidFill>
              </a:rPr>
              <a:t>2</a:t>
            </a:r>
            <a:r>
              <a:rPr lang="zh-CN" altLang="en-US" b="1" baseline="0">
                <a:solidFill>
                  <a:srgbClr val="000066"/>
                </a:solidFill>
              </a:rPr>
              <a:t>个在中心。</a:t>
            </a:r>
          </a:p>
        </p:txBody>
      </p:sp>
      <p:pic>
        <p:nvPicPr>
          <p:cNvPr id="214021" name="Picture 5" descr="重子分类八重法1">
            <a:extLst>
              <a:ext uri="{FF2B5EF4-FFF2-40B4-BE49-F238E27FC236}">
                <a16:creationId xmlns:a16="http://schemas.microsoft.com/office/drawing/2014/main" id="{A881D5DB-0C30-4C94-952E-724B898DBAFA}"/>
              </a:ext>
            </a:extLst>
          </p:cNvPr>
          <p:cNvPicPr>
            <a:picLocks noChangeAspect="1" noChangeArrowheads="1"/>
          </p:cNvPicPr>
          <p:nvPr/>
        </p:nvPicPr>
        <p:blipFill>
          <a:blip r:embed="rId3">
            <a:clrChange>
              <a:clrFrom>
                <a:srgbClr val="006599"/>
              </a:clrFrom>
              <a:clrTo>
                <a:srgbClr val="006599">
                  <a:alpha val="0"/>
                </a:srgbClr>
              </a:clrTo>
            </a:clrChange>
            <a:extLst>
              <a:ext uri="{28A0092B-C50C-407E-A947-70E740481C1C}">
                <a14:useLocalDpi xmlns:a14="http://schemas.microsoft.com/office/drawing/2010/main" val="0"/>
              </a:ext>
            </a:extLst>
          </a:blip>
          <a:srcRect/>
          <a:stretch>
            <a:fillRect/>
          </a:stretch>
        </p:blipFill>
        <p:spPr bwMode="auto">
          <a:xfrm>
            <a:off x="4718050" y="3773488"/>
            <a:ext cx="4114800" cy="2865437"/>
          </a:xfrm>
          <a:prstGeom prst="rect">
            <a:avLst/>
          </a:prstGeom>
          <a:noFill/>
          <a:extLst>
            <a:ext uri="{909E8E84-426E-40DD-AFC4-6F175D3DCCD1}">
              <a14:hiddenFill xmlns:a14="http://schemas.microsoft.com/office/drawing/2010/main">
                <a:solidFill>
                  <a:srgbClr val="FFFFFF"/>
                </a:solidFill>
              </a14:hiddenFill>
            </a:ext>
          </a:extLst>
        </p:spPr>
      </p:pic>
      <p:sp>
        <p:nvSpPr>
          <p:cNvPr id="214022" name="Rectangle 6">
            <a:extLst>
              <a:ext uri="{FF2B5EF4-FFF2-40B4-BE49-F238E27FC236}">
                <a16:creationId xmlns:a16="http://schemas.microsoft.com/office/drawing/2014/main" id="{9F3B83BB-FCD4-4253-B96B-0CC5F07676F9}"/>
              </a:ext>
            </a:extLst>
          </p:cNvPr>
          <p:cNvSpPr>
            <a:spLocks noChangeArrowheads="1"/>
          </p:cNvSpPr>
          <p:nvPr/>
        </p:nvSpPr>
        <p:spPr bwMode="auto">
          <a:xfrm>
            <a:off x="755650" y="1628775"/>
            <a:ext cx="79248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en-US" altLang="zh-CN" b="1" baseline="0">
                <a:solidFill>
                  <a:srgbClr val="000066"/>
                </a:solidFill>
              </a:rPr>
              <a:t>1961</a:t>
            </a:r>
            <a:r>
              <a:rPr lang="zh-CN" altLang="en-US" b="1" baseline="0">
                <a:solidFill>
                  <a:srgbClr val="000066"/>
                </a:solidFill>
              </a:rPr>
              <a:t>年提出八重法，对强子分类排列。将具有相同自旋</a:t>
            </a:r>
            <a:r>
              <a:rPr lang="zh-CN" altLang="en-US" b="1" baseline="0">
                <a:solidFill>
                  <a:srgbClr val="FF0000"/>
                </a:solidFill>
              </a:rPr>
              <a:t>  </a:t>
            </a:r>
            <a:r>
              <a:rPr lang="en-US" altLang="zh-CN" b="1" i="1" baseline="0">
                <a:solidFill>
                  <a:srgbClr val="FF0000"/>
                </a:solidFill>
              </a:rPr>
              <a:t>s </a:t>
            </a:r>
          </a:p>
          <a:p>
            <a:pPr>
              <a:lnSpc>
                <a:spcPct val="125000"/>
              </a:lnSpc>
            </a:pPr>
            <a:r>
              <a:rPr lang="zh-CN" altLang="en-US" b="1" baseline="0">
                <a:solidFill>
                  <a:srgbClr val="000066"/>
                </a:solidFill>
              </a:rPr>
              <a:t>、相同宇称</a:t>
            </a:r>
            <a:r>
              <a:rPr lang="zh-CN" altLang="en-US" b="1" baseline="0">
                <a:solidFill>
                  <a:srgbClr val="FF0000"/>
                </a:solidFill>
              </a:rPr>
              <a:t> </a:t>
            </a:r>
            <a:r>
              <a:rPr lang="en-US" altLang="zh-CN" b="1" i="1" baseline="0">
                <a:solidFill>
                  <a:srgbClr val="FF0000"/>
                </a:solidFill>
              </a:rPr>
              <a:t>P</a:t>
            </a:r>
            <a:r>
              <a:rPr lang="en-US" altLang="zh-CN" b="1" baseline="0">
                <a:solidFill>
                  <a:srgbClr val="FF0000"/>
                </a:solidFill>
              </a:rPr>
              <a:t> </a:t>
            </a:r>
            <a:r>
              <a:rPr lang="zh-CN" altLang="en-US" b="1" baseline="0">
                <a:solidFill>
                  <a:srgbClr val="000066"/>
                </a:solidFill>
              </a:rPr>
              <a:t>的强子结成一“族”，每族按电荷、奇异数或超荷排列成八重态图、十重态图等　</a:t>
            </a:r>
            <a:r>
              <a:rPr lang="en-US" altLang="zh-CN" b="1" baseline="0">
                <a:solidFill>
                  <a:srgbClr val="000066"/>
                </a:solidFill>
              </a:rPr>
              <a:t>——</a:t>
            </a:r>
            <a:r>
              <a:rPr lang="zh-CN" altLang="en-US" b="1" baseline="0">
                <a:solidFill>
                  <a:srgbClr val="000066"/>
                </a:solidFill>
              </a:rPr>
              <a:t>　</a:t>
            </a:r>
            <a:r>
              <a:rPr lang="zh-CN" altLang="en-US" b="1" baseline="0">
                <a:solidFill>
                  <a:srgbClr val="FF0000"/>
                </a:solidFill>
              </a:rPr>
              <a:t>粒子物理中的周期表</a:t>
            </a:r>
          </a:p>
        </p:txBody>
      </p:sp>
      <p:sp>
        <p:nvSpPr>
          <p:cNvPr id="214023" name="Rectangle 7">
            <a:extLst>
              <a:ext uri="{FF2B5EF4-FFF2-40B4-BE49-F238E27FC236}">
                <a16:creationId xmlns:a16="http://schemas.microsoft.com/office/drawing/2014/main" id="{F5CA6A35-5EF0-41CD-8752-355414BD13D2}"/>
              </a:ext>
            </a:extLst>
          </p:cNvPr>
          <p:cNvSpPr>
            <a:spLocks noChangeArrowheads="1"/>
          </p:cNvSpPr>
          <p:nvPr/>
        </p:nvSpPr>
        <p:spPr bwMode="auto">
          <a:xfrm>
            <a:off x="1325563" y="5718175"/>
            <a:ext cx="22256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baseline="0">
                <a:solidFill>
                  <a:srgbClr val="000066"/>
                </a:solidFill>
                <a:ea typeface="楷体_GB2312" pitchFamily="49" charset="-122"/>
              </a:rPr>
              <a:t>水平轴</a:t>
            </a:r>
            <a:r>
              <a:rPr lang="en-US" altLang="zh-CN" b="1" baseline="0">
                <a:solidFill>
                  <a:srgbClr val="000066"/>
                </a:solidFill>
                <a:ea typeface="宋体" panose="02010600030101010101" pitchFamily="2" charset="-122"/>
              </a:rPr>
              <a:t>~</a:t>
            </a:r>
            <a:r>
              <a:rPr lang="zh-CN" altLang="en-US" b="1" baseline="0">
                <a:solidFill>
                  <a:srgbClr val="000066"/>
                </a:solidFill>
                <a:latin typeface="楷体_GB2312" pitchFamily="49" charset="-122"/>
                <a:ea typeface="楷体_GB2312" pitchFamily="49" charset="-122"/>
              </a:rPr>
              <a:t>奇异数</a:t>
            </a:r>
          </a:p>
          <a:p>
            <a:r>
              <a:rPr lang="zh-CN" altLang="en-US" b="1" baseline="0">
                <a:solidFill>
                  <a:srgbClr val="000066"/>
                </a:solidFill>
                <a:latin typeface="楷体_GB2312" pitchFamily="49" charset="-122"/>
                <a:ea typeface="楷体_GB2312" pitchFamily="49" charset="-122"/>
              </a:rPr>
              <a:t> 斜轴</a:t>
            </a:r>
            <a:r>
              <a:rPr lang="zh-CN" altLang="en-US" b="1" baseline="0">
                <a:solidFill>
                  <a:srgbClr val="000066"/>
                </a:solidFill>
                <a:ea typeface="宋体" panose="02010600030101010101" pitchFamily="2" charset="-122"/>
              </a:rPr>
              <a:t> </a:t>
            </a:r>
            <a:r>
              <a:rPr lang="en-US" altLang="zh-CN" b="1" baseline="0">
                <a:solidFill>
                  <a:srgbClr val="000066"/>
                </a:solidFill>
                <a:ea typeface="宋体" panose="02010600030101010101" pitchFamily="2" charset="-122"/>
              </a:rPr>
              <a:t>~</a:t>
            </a:r>
            <a:r>
              <a:rPr lang="zh-CN" altLang="en-US" b="1" baseline="0">
                <a:solidFill>
                  <a:srgbClr val="000066"/>
                </a:solidFill>
                <a:ea typeface="楷体_GB2312" pitchFamily="49" charset="-122"/>
              </a:rPr>
              <a:t>电荷数</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4018"/>
                                        </p:tgtEl>
                                        <p:attrNameLst>
                                          <p:attrName>style.visibility</p:attrName>
                                        </p:attrNameLst>
                                      </p:cBhvr>
                                      <p:to>
                                        <p:strVal val="visible"/>
                                      </p:to>
                                    </p:set>
                                    <p:animEffect transition="in" filter="dissolve">
                                      <p:cBhvr>
                                        <p:cTn id="7" dur="500"/>
                                        <p:tgtEl>
                                          <p:spTgt spid="2140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4020"/>
                                        </p:tgtEl>
                                        <p:attrNameLst>
                                          <p:attrName>style.visibility</p:attrName>
                                        </p:attrNameLst>
                                      </p:cBhvr>
                                      <p:to>
                                        <p:strVal val="visible"/>
                                      </p:to>
                                    </p:set>
                                    <p:animEffect transition="in" filter="dissolve">
                                      <p:cBhvr>
                                        <p:cTn id="12" dur="500"/>
                                        <p:tgtEl>
                                          <p:spTgt spid="2140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214021"/>
                                        </p:tgtEl>
                                        <p:attrNameLst>
                                          <p:attrName>style.visibility</p:attrName>
                                        </p:attrNameLst>
                                      </p:cBhvr>
                                      <p:to>
                                        <p:strVal val="visible"/>
                                      </p:to>
                                    </p:set>
                                    <p:animEffect transition="in" filter="box(out)">
                                      <p:cBhvr>
                                        <p:cTn id="17" dur="500"/>
                                        <p:tgtEl>
                                          <p:spTgt spid="214021"/>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par>
                          <p:cTn id="18" fill="hold" nodeType="afterGroup">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2140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8" grpId="0" autoUpdateAnimBg="0"/>
      <p:bldP spid="214020" grpId="0" autoUpdateAnimBg="0"/>
      <p:bldP spid="214023"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ED175689-6259-426E-B3BC-9D138E494EFD}"/>
              </a:ext>
            </a:extLst>
          </p:cNvPr>
          <p:cNvSpPr>
            <a:spLocks noChangeArrowheads="1"/>
          </p:cNvSpPr>
          <p:nvPr/>
        </p:nvSpPr>
        <p:spPr bwMode="auto">
          <a:xfrm>
            <a:off x="755650" y="3886200"/>
            <a:ext cx="8001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zh-CN" altLang="en-US" b="1" baseline="0">
                <a:solidFill>
                  <a:srgbClr val="000066"/>
                </a:solidFill>
              </a:rPr>
              <a:t>在粒子多重态图（自旋为</a:t>
            </a:r>
            <a:r>
              <a:rPr lang="en-US" altLang="zh-CN" b="1" baseline="0">
                <a:solidFill>
                  <a:srgbClr val="000066"/>
                </a:solidFill>
              </a:rPr>
              <a:t>3/2</a:t>
            </a:r>
            <a:r>
              <a:rPr lang="zh-CN" altLang="en-US" b="1" baseline="0">
                <a:solidFill>
                  <a:srgbClr val="000066"/>
                </a:solidFill>
              </a:rPr>
              <a:t>、宇称为“</a:t>
            </a:r>
            <a:r>
              <a:rPr lang="en-US" altLang="zh-CN" b="1" baseline="0">
                <a:solidFill>
                  <a:srgbClr val="000066"/>
                </a:solidFill>
              </a:rPr>
              <a:t>+”</a:t>
            </a:r>
            <a:r>
              <a:rPr lang="zh-CN" altLang="en-US" b="1" baseline="0">
                <a:solidFill>
                  <a:srgbClr val="000066"/>
                </a:solidFill>
              </a:rPr>
              <a:t>）中，有一</a:t>
            </a:r>
            <a:r>
              <a:rPr lang="zh-CN" altLang="en-US" b="1" baseline="0">
                <a:solidFill>
                  <a:srgbClr val="FF0000"/>
                </a:solidFill>
              </a:rPr>
              <a:t>空位</a:t>
            </a:r>
            <a:r>
              <a:rPr lang="zh-CN" altLang="en-US" b="1" baseline="0">
                <a:solidFill>
                  <a:srgbClr val="000066"/>
                </a:solidFill>
              </a:rPr>
              <a:t>，对应于后来发现的</a:t>
            </a:r>
            <a:r>
              <a:rPr lang="en-US" altLang="zh-CN" b="1" baseline="0">
                <a:solidFill>
                  <a:srgbClr val="FF0000"/>
                </a:solidFill>
              </a:rPr>
              <a:t>Ω</a:t>
            </a:r>
            <a:r>
              <a:rPr lang="en-US" altLang="zh-CN" sz="3600" b="1">
                <a:solidFill>
                  <a:srgbClr val="FF0000"/>
                </a:solidFill>
              </a:rPr>
              <a:t>- </a:t>
            </a:r>
            <a:r>
              <a:rPr lang="zh-CN" altLang="en-US" b="1" baseline="0">
                <a:solidFill>
                  <a:srgbClr val="FF0000"/>
                </a:solidFill>
              </a:rPr>
              <a:t>超子</a:t>
            </a:r>
            <a:r>
              <a:rPr lang="zh-CN" altLang="en-US" b="1" baseline="0">
                <a:solidFill>
                  <a:srgbClr val="000066"/>
                </a:solidFill>
              </a:rPr>
              <a:t> 。</a:t>
            </a:r>
          </a:p>
        </p:txBody>
      </p:sp>
      <p:sp>
        <p:nvSpPr>
          <p:cNvPr id="215043" name="Rectangle 3">
            <a:extLst>
              <a:ext uri="{FF2B5EF4-FFF2-40B4-BE49-F238E27FC236}">
                <a16:creationId xmlns:a16="http://schemas.microsoft.com/office/drawing/2014/main" id="{E0EA0C29-8D38-47C1-BE31-10892B5209B2}"/>
              </a:ext>
            </a:extLst>
          </p:cNvPr>
          <p:cNvSpPr>
            <a:spLocks noChangeArrowheads="1"/>
          </p:cNvSpPr>
          <p:nvPr/>
        </p:nvSpPr>
        <p:spPr bwMode="auto">
          <a:xfrm>
            <a:off x="511175" y="2794000"/>
            <a:ext cx="4102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rgbClr val="000066"/>
                </a:solidFill>
                <a:ea typeface="楷体_GB2312" pitchFamily="49" charset="-122"/>
              </a:rPr>
              <a:t>水平轴</a:t>
            </a:r>
            <a:r>
              <a:rPr lang="en-US" altLang="zh-CN" b="1" baseline="0">
                <a:solidFill>
                  <a:srgbClr val="000066"/>
                </a:solidFill>
                <a:ea typeface="宋体" panose="02010600030101010101" pitchFamily="2" charset="-122"/>
              </a:rPr>
              <a:t>~</a:t>
            </a:r>
            <a:r>
              <a:rPr lang="zh-CN" altLang="en-US" b="1" baseline="0">
                <a:solidFill>
                  <a:srgbClr val="000066"/>
                </a:solidFill>
                <a:latin typeface="楷体_GB2312" pitchFamily="49" charset="-122"/>
                <a:ea typeface="楷体_GB2312" pitchFamily="49" charset="-122"/>
              </a:rPr>
              <a:t>奇异数 斜轴</a:t>
            </a:r>
            <a:r>
              <a:rPr lang="zh-CN" altLang="en-US" b="1" baseline="0">
                <a:solidFill>
                  <a:srgbClr val="000066"/>
                </a:solidFill>
                <a:ea typeface="宋体" panose="02010600030101010101" pitchFamily="2" charset="-122"/>
              </a:rPr>
              <a:t> </a:t>
            </a:r>
            <a:r>
              <a:rPr lang="en-US" altLang="zh-CN" b="1" baseline="0">
                <a:solidFill>
                  <a:srgbClr val="000066"/>
                </a:solidFill>
                <a:ea typeface="宋体" panose="02010600030101010101" pitchFamily="2" charset="-122"/>
              </a:rPr>
              <a:t>~</a:t>
            </a:r>
            <a:r>
              <a:rPr lang="zh-CN" altLang="en-US" b="1" baseline="0">
                <a:solidFill>
                  <a:srgbClr val="000066"/>
                </a:solidFill>
                <a:ea typeface="楷体_GB2312" pitchFamily="49" charset="-122"/>
              </a:rPr>
              <a:t>电荷数</a:t>
            </a:r>
          </a:p>
        </p:txBody>
      </p:sp>
      <p:sp>
        <p:nvSpPr>
          <p:cNvPr id="215044" name="Rectangle 4">
            <a:extLst>
              <a:ext uri="{FF2B5EF4-FFF2-40B4-BE49-F238E27FC236}">
                <a16:creationId xmlns:a16="http://schemas.microsoft.com/office/drawing/2014/main" id="{88251591-AE7B-418D-93BE-2990A6C125D1}"/>
              </a:ext>
            </a:extLst>
          </p:cNvPr>
          <p:cNvSpPr>
            <a:spLocks noChangeArrowheads="1"/>
          </p:cNvSpPr>
          <p:nvPr/>
        </p:nvSpPr>
        <p:spPr bwMode="auto">
          <a:xfrm>
            <a:off x="744538" y="914400"/>
            <a:ext cx="3962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en-US" altLang="zh-CN" b="1" baseline="0">
                <a:solidFill>
                  <a:srgbClr val="FF0000"/>
                </a:solidFill>
              </a:rPr>
              <a:t>9</a:t>
            </a:r>
            <a:r>
              <a:rPr lang="zh-CN" altLang="en-US" b="1" baseline="0">
                <a:solidFill>
                  <a:srgbClr val="FF0000"/>
                </a:solidFill>
              </a:rPr>
              <a:t>个介子</a:t>
            </a:r>
            <a:r>
              <a:rPr lang="zh-CN" altLang="en-US" b="1" baseline="0">
                <a:solidFill>
                  <a:srgbClr val="000066"/>
                </a:solidFill>
              </a:rPr>
              <a:t>   </a:t>
            </a:r>
            <a:r>
              <a:rPr lang="en-US" altLang="zh-CN" b="1" baseline="0">
                <a:solidFill>
                  <a:srgbClr val="000066"/>
                </a:solidFill>
              </a:rPr>
              <a:t>(</a:t>
            </a:r>
            <a:r>
              <a:rPr lang="zh-CN" altLang="en-US" b="1" baseline="0">
                <a:solidFill>
                  <a:srgbClr val="000066"/>
                </a:solidFill>
              </a:rPr>
              <a:t>自旋</a:t>
            </a:r>
            <a:r>
              <a:rPr lang="en-US" altLang="zh-CN" b="1" baseline="0">
                <a:solidFill>
                  <a:srgbClr val="000066"/>
                </a:solidFill>
              </a:rPr>
              <a:t>0   </a:t>
            </a:r>
            <a:r>
              <a:rPr lang="zh-CN" altLang="en-US" b="1" baseline="0">
                <a:solidFill>
                  <a:srgbClr val="000066"/>
                </a:solidFill>
              </a:rPr>
              <a:t>宇称 “</a:t>
            </a:r>
            <a:r>
              <a:rPr lang="en-US" altLang="zh-CN" b="1" baseline="0">
                <a:solidFill>
                  <a:srgbClr val="000066"/>
                </a:solidFill>
              </a:rPr>
              <a:t>-”)</a:t>
            </a:r>
          </a:p>
        </p:txBody>
      </p:sp>
      <p:sp>
        <p:nvSpPr>
          <p:cNvPr id="215045" name="Rectangle 5">
            <a:extLst>
              <a:ext uri="{FF2B5EF4-FFF2-40B4-BE49-F238E27FC236}">
                <a16:creationId xmlns:a16="http://schemas.microsoft.com/office/drawing/2014/main" id="{B6CE4CA6-CB60-46D5-B92D-90BB8A500058}"/>
              </a:ext>
            </a:extLst>
          </p:cNvPr>
          <p:cNvSpPr>
            <a:spLocks noChangeArrowheads="1"/>
          </p:cNvSpPr>
          <p:nvPr/>
        </p:nvSpPr>
        <p:spPr bwMode="auto">
          <a:xfrm>
            <a:off x="820738" y="1557338"/>
            <a:ext cx="3867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en-US" altLang="zh-CN" b="1" baseline="0">
                <a:solidFill>
                  <a:srgbClr val="000066"/>
                </a:solidFill>
              </a:rPr>
              <a:t>6</a:t>
            </a:r>
            <a:r>
              <a:rPr lang="zh-CN" altLang="en-US" b="1" baseline="0">
                <a:solidFill>
                  <a:srgbClr val="000066"/>
                </a:solidFill>
              </a:rPr>
              <a:t>个形成正</a:t>
            </a:r>
            <a:r>
              <a:rPr lang="en-US" altLang="zh-CN" b="1" baseline="0">
                <a:solidFill>
                  <a:srgbClr val="000066"/>
                </a:solidFill>
              </a:rPr>
              <a:t>6</a:t>
            </a:r>
            <a:r>
              <a:rPr lang="zh-CN" altLang="en-US" b="1" baseline="0">
                <a:solidFill>
                  <a:srgbClr val="000066"/>
                </a:solidFill>
              </a:rPr>
              <a:t>边形，另</a:t>
            </a:r>
            <a:r>
              <a:rPr lang="en-US" altLang="zh-CN" b="1" baseline="0">
                <a:solidFill>
                  <a:srgbClr val="000066"/>
                </a:solidFill>
              </a:rPr>
              <a:t>3</a:t>
            </a:r>
            <a:r>
              <a:rPr lang="zh-CN" altLang="en-US" b="1" baseline="0">
                <a:solidFill>
                  <a:srgbClr val="000066"/>
                </a:solidFill>
              </a:rPr>
              <a:t>个处于中心。</a:t>
            </a:r>
          </a:p>
        </p:txBody>
      </p:sp>
      <p:pic>
        <p:nvPicPr>
          <p:cNvPr id="215046" name="Picture 6" descr="介子 分类八重法1">
            <a:extLst>
              <a:ext uri="{FF2B5EF4-FFF2-40B4-BE49-F238E27FC236}">
                <a16:creationId xmlns:a16="http://schemas.microsoft.com/office/drawing/2014/main" id="{2F936C65-C969-48B5-B346-71BCA80BE44A}"/>
              </a:ext>
            </a:extLst>
          </p:cNvPr>
          <p:cNvPicPr>
            <a:picLocks noChangeAspect="1" noChangeArrowheads="1"/>
          </p:cNvPicPr>
          <p:nvPr/>
        </p:nvPicPr>
        <p:blipFill>
          <a:blip r:embed="rId2">
            <a:clrChange>
              <a:clrFrom>
                <a:srgbClr val="006599"/>
              </a:clrFrom>
              <a:clrTo>
                <a:srgbClr val="006599">
                  <a:alpha val="0"/>
                </a:srgbClr>
              </a:clrTo>
            </a:clrChange>
            <a:extLst>
              <a:ext uri="{28A0092B-C50C-407E-A947-70E740481C1C}">
                <a14:useLocalDpi xmlns:a14="http://schemas.microsoft.com/office/drawing/2010/main" val="0"/>
              </a:ext>
            </a:extLst>
          </a:blip>
          <a:srcRect/>
          <a:stretch>
            <a:fillRect/>
          </a:stretch>
        </p:blipFill>
        <p:spPr bwMode="auto">
          <a:xfrm>
            <a:off x="4695825" y="754063"/>
            <a:ext cx="4191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215048" name="Text Box 8">
            <a:extLst>
              <a:ext uri="{FF2B5EF4-FFF2-40B4-BE49-F238E27FC236}">
                <a16:creationId xmlns:a16="http://schemas.microsoft.com/office/drawing/2014/main" id="{4DF703F3-919A-46CB-8CD7-A7F534E2E86B}"/>
              </a:ext>
            </a:extLst>
          </p:cNvPr>
          <p:cNvSpPr txBox="1">
            <a:spLocks noChangeArrowheads="1"/>
          </p:cNvSpPr>
          <p:nvPr/>
        </p:nvSpPr>
        <p:spPr bwMode="auto">
          <a:xfrm>
            <a:off x="717550" y="4953000"/>
            <a:ext cx="817562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baseline="0">
                <a:solidFill>
                  <a:srgbClr val="FF0000"/>
                </a:solidFill>
              </a:rPr>
              <a:t>说明    </a:t>
            </a:r>
            <a:r>
              <a:rPr lang="zh-CN" altLang="en-US" b="1" baseline="0">
                <a:solidFill>
                  <a:srgbClr val="000066"/>
                </a:solidFill>
              </a:rPr>
              <a:t>元素周期表表明原子是有内部结构的、原子是由更基本的粒子组成的。强子成功的分成族，表明强子是有内部结构的，强子是由更基本的粒子组成的。 </a:t>
            </a:r>
            <a:endParaRPr lang="zh-CN" altLang="en-US" b="1" baseline="0">
              <a:solidFill>
                <a:srgbClr val="FF0000"/>
              </a:solidFill>
            </a:endParaRPr>
          </a:p>
        </p:txBody>
      </p:sp>
      <p:sp>
        <p:nvSpPr>
          <p:cNvPr id="215049" name="AutoShape 9">
            <a:extLst>
              <a:ext uri="{FF2B5EF4-FFF2-40B4-BE49-F238E27FC236}">
                <a16:creationId xmlns:a16="http://schemas.microsoft.com/office/drawing/2014/main" id="{D6D523E2-2041-4129-9E6E-BF1CCECAF900}"/>
              </a:ext>
            </a:extLst>
          </p:cNvPr>
          <p:cNvSpPr>
            <a:spLocks noChangeArrowheads="1"/>
          </p:cNvSpPr>
          <p:nvPr/>
        </p:nvSpPr>
        <p:spPr bwMode="auto">
          <a:xfrm>
            <a:off x="388938" y="4881563"/>
            <a:ext cx="360362" cy="576262"/>
          </a:xfrm>
          <a:prstGeom prst="star4">
            <a:avLst>
              <a:gd name="adj" fmla="val 18519"/>
            </a:avLst>
          </a:prstGeom>
          <a:gradFill rotWithShape="0">
            <a:gsLst>
              <a:gs pos="0">
                <a:srgbClr val="99FF99"/>
              </a:gs>
              <a:gs pos="100000">
                <a:srgbClr val="99FF99">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42"/>
                                        </p:tgtEl>
                                        <p:attrNameLst>
                                          <p:attrName>style.visibility</p:attrName>
                                        </p:attrNameLst>
                                      </p:cBhvr>
                                      <p:to>
                                        <p:strVal val="visible"/>
                                      </p:to>
                                    </p:set>
                                    <p:animEffect transition="in" filter="wipe(left)">
                                      <p:cBhvr>
                                        <p:cTn id="7" dur="500"/>
                                        <p:tgtEl>
                                          <p:spTgt spid="2150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215049"/>
                                        </p:tgtEl>
                                        <p:attrNameLst>
                                          <p:attrName>style.visibility</p:attrName>
                                        </p:attrNameLst>
                                      </p:cBhvr>
                                      <p:to>
                                        <p:strVal val="visible"/>
                                      </p:to>
                                    </p:set>
                                  </p:childTnLst>
                                </p:cTn>
                              </p:par>
                            </p:childTnLst>
                          </p:cTn>
                        </p:par>
                        <p:par>
                          <p:cTn id="12" fill="hold" nodeType="afterGroup">
                            <p:stCondLst>
                              <p:cond delay="500"/>
                            </p:stCondLst>
                            <p:childTnLst>
                              <p:par>
                                <p:cTn id="13" presetID="9" presetClass="entr" presetSubtype="0" fill="hold" grpId="0" nodeType="afterEffect">
                                  <p:stCondLst>
                                    <p:cond delay="500"/>
                                  </p:stCondLst>
                                  <p:childTnLst>
                                    <p:set>
                                      <p:cBhvr>
                                        <p:cTn id="14" dur="1" fill="hold">
                                          <p:stCondLst>
                                            <p:cond delay="0"/>
                                          </p:stCondLst>
                                        </p:cTn>
                                        <p:tgtEl>
                                          <p:spTgt spid="215048"/>
                                        </p:tgtEl>
                                        <p:attrNameLst>
                                          <p:attrName>style.visibility</p:attrName>
                                        </p:attrNameLst>
                                      </p:cBhvr>
                                      <p:to>
                                        <p:strVal val="visible"/>
                                      </p:to>
                                    </p:set>
                                    <p:animEffect transition="in" filter="dissolve">
                                      <p:cBhvr>
                                        <p:cTn id="15" dur="500"/>
                                        <p:tgtEl>
                                          <p:spTgt spid="215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2" grpId="0" autoUpdateAnimBg="0"/>
      <p:bldP spid="215048"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066" name="Group 2">
            <a:extLst>
              <a:ext uri="{FF2B5EF4-FFF2-40B4-BE49-F238E27FC236}">
                <a16:creationId xmlns:a16="http://schemas.microsoft.com/office/drawing/2014/main" id="{A3817DCC-8839-49F4-9250-84D61ADB6321}"/>
              </a:ext>
            </a:extLst>
          </p:cNvPr>
          <p:cNvGrpSpPr>
            <a:grpSpLocks/>
          </p:cNvGrpSpPr>
          <p:nvPr/>
        </p:nvGrpSpPr>
        <p:grpSpPr bwMode="auto">
          <a:xfrm>
            <a:off x="1617663" y="4641850"/>
            <a:ext cx="5791200" cy="1219200"/>
            <a:chOff x="768" y="3168"/>
            <a:chExt cx="3648" cy="768"/>
          </a:xfrm>
        </p:grpSpPr>
        <p:sp>
          <p:nvSpPr>
            <p:cNvPr id="216067" name="Rectangle 3">
              <a:extLst>
                <a:ext uri="{FF2B5EF4-FFF2-40B4-BE49-F238E27FC236}">
                  <a16:creationId xmlns:a16="http://schemas.microsoft.com/office/drawing/2014/main" id="{17D74718-5313-47F9-B544-E4E2A77B3E43}"/>
                </a:ext>
              </a:extLst>
            </p:cNvPr>
            <p:cNvSpPr>
              <a:spLocks noChangeArrowheads="1"/>
            </p:cNvSpPr>
            <p:nvPr/>
          </p:nvSpPr>
          <p:spPr bwMode="auto">
            <a:xfrm>
              <a:off x="768" y="3168"/>
              <a:ext cx="3648" cy="76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6068" name="Rectangle 4">
              <a:extLst>
                <a:ext uri="{FF2B5EF4-FFF2-40B4-BE49-F238E27FC236}">
                  <a16:creationId xmlns:a16="http://schemas.microsoft.com/office/drawing/2014/main" id="{33BDE394-7DEA-4F10-A4C2-FFF84D24C7D1}"/>
                </a:ext>
              </a:extLst>
            </p:cNvPr>
            <p:cNvSpPr>
              <a:spLocks noChangeArrowheads="1"/>
            </p:cNvSpPr>
            <p:nvPr/>
          </p:nvSpPr>
          <p:spPr bwMode="auto">
            <a:xfrm>
              <a:off x="1200" y="3216"/>
              <a:ext cx="27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chemeClr val="bg1"/>
                  </a:solidFill>
                  <a:ea typeface="宋体" panose="02010600030101010101" pitchFamily="2" charset="-122"/>
                </a:rPr>
                <a:t>下夸克 </a:t>
              </a:r>
              <a:r>
                <a:rPr lang="en-US" altLang="zh-CN" sz="2800" b="1" baseline="0">
                  <a:solidFill>
                    <a:srgbClr val="00FFFF"/>
                  </a:solidFill>
                  <a:ea typeface="宋体" panose="02010600030101010101" pitchFamily="2" charset="-122"/>
                </a:rPr>
                <a:t>d</a:t>
              </a:r>
              <a:r>
                <a:rPr lang="en-US" altLang="zh-CN" b="1" baseline="0">
                  <a:solidFill>
                    <a:schemeClr val="bg1"/>
                  </a:solidFill>
                  <a:ea typeface="宋体" panose="02010600030101010101" pitchFamily="2" charset="-122"/>
                </a:rPr>
                <a:t>    </a:t>
              </a:r>
              <a:r>
                <a:rPr lang="zh-CN" altLang="en-US" b="1" baseline="0">
                  <a:solidFill>
                    <a:schemeClr val="bg1"/>
                  </a:solidFill>
                  <a:ea typeface="宋体" panose="02010600030101010101" pitchFamily="2" charset="-122"/>
                </a:rPr>
                <a:t>上夸克 </a:t>
              </a:r>
              <a:r>
                <a:rPr lang="en-US" altLang="zh-CN" sz="2800" b="1" baseline="0">
                  <a:solidFill>
                    <a:srgbClr val="00FFFF"/>
                  </a:solidFill>
                  <a:ea typeface="宋体" panose="02010600030101010101" pitchFamily="2" charset="-122"/>
                </a:rPr>
                <a:t>u</a:t>
              </a:r>
              <a:r>
                <a:rPr lang="en-US" altLang="zh-CN" b="1" baseline="0">
                  <a:solidFill>
                    <a:schemeClr val="bg1"/>
                  </a:solidFill>
                  <a:ea typeface="宋体" panose="02010600030101010101" pitchFamily="2" charset="-122"/>
                </a:rPr>
                <a:t>    </a:t>
              </a:r>
              <a:r>
                <a:rPr lang="zh-CN" altLang="en-US" b="1" baseline="0">
                  <a:solidFill>
                    <a:schemeClr val="bg1"/>
                  </a:solidFill>
                  <a:ea typeface="宋体" panose="02010600030101010101" pitchFamily="2" charset="-122"/>
                </a:rPr>
                <a:t>奇夸克</a:t>
              </a:r>
              <a:r>
                <a:rPr lang="zh-CN" altLang="en-US" sz="2800" b="1" baseline="0">
                  <a:solidFill>
                    <a:srgbClr val="00FFFF"/>
                  </a:solidFill>
                  <a:ea typeface="宋体" panose="02010600030101010101" pitchFamily="2" charset="-122"/>
                </a:rPr>
                <a:t> </a:t>
              </a:r>
              <a:r>
                <a:rPr lang="en-US" altLang="zh-CN" sz="2800" b="1" baseline="0">
                  <a:solidFill>
                    <a:srgbClr val="00FFFF"/>
                  </a:solidFill>
                  <a:ea typeface="宋体" panose="02010600030101010101" pitchFamily="2" charset="-122"/>
                </a:rPr>
                <a:t>s</a:t>
              </a:r>
            </a:p>
          </p:txBody>
        </p:sp>
      </p:grpSp>
      <p:sp>
        <p:nvSpPr>
          <p:cNvPr id="216069" name="Rectangle 5">
            <a:extLst>
              <a:ext uri="{FF2B5EF4-FFF2-40B4-BE49-F238E27FC236}">
                <a16:creationId xmlns:a16="http://schemas.microsoft.com/office/drawing/2014/main" id="{142F3383-75CD-42E3-AE63-802F880E76D4}"/>
              </a:ext>
            </a:extLst>
          </p:cNvPr>
          <p:cNvSpPr>
            <a:spLocks noChangeArrowheads="1"/>
          </p:cNvSpPr>
          <p:nvPr/>
        </p:nvSpPr>
        <p:spPr bwMode="auto">
          <a:xfrm>
            <a:off x="866775" y="3284538"/>
            <a:ext cx="798195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pPr>
            <a:r>
              <a:rPr lang="zh-CN" altLang="en-US" b="1" baseline="0">
                <a:solidFill>
                  <a:srgbClr val="000066"/>
                </a:solidFill>
              </a:rPr>
              <a:t>强子结构夸克模型  </a:t>
            </a:r>
            <a:r>
              <a:rPr lang="en-US" altLang="zh-CN" b="1" baseline="0">
                <a:solidFill>
                  <a:srgbClr val="000066"/>
                </a:solidFill>
              </a:rPr>
              <a:t>(1964</a:t>
            </a:r>
            <a:r>
              <a:rPr lang="zh-CN" altLang="en-US" b="1" baseline="0">
                <a:solidFill>
                  <a:srgbClr val="000066"/>
                </a:solidFill>
              </a:rPr>
              <a:t>年 </a:t>
            </a:r>
            <a:r>
              <a:rPr lang="en-US" altLang="zh-CN" b="1" baseline="0">
                <a:solidFill>
                  <a:srgbClr val="000066"/>
                </a:solidFill>
              </a:rPr>
              <a:t>) </a:t>
            </a:r>
            <a:r>
              <a:rPr lang="zh-CN" altLang="en-US" b="1" baseline="0">
                <a:solidFill>
                  <a:srgbClr val="000066"/>
                </a:solidFill>
              </a:rPr>
              <a:t>：</a:t>
            </a:r>
          </a:p>
          <a:p>
            <a:pPr>
              <a:lnSpc>
                <a:spcPct val="130000"/>
              </a:lnSpc>
            </a:pPr>
            <a:r>
              <a:rPr lang="zh-CN" altLang="en-US" b="1" baseline="0">
                <a:solidFill>
                  <a:srgbClr val="000066"/>
                </a:solidFill>
              </a:rPr>
              <a:t>       </a:t>
            </a:r>
            <a:r>
              <a:rPr lang="zh-CN" altLang="en-US" b="1" baseline="0">
                <a:solidFill>
                  <a:srgbClr val="FF0000"/>
                </a:solidFill>
              </a:rPr>
              <a:t>介子（</a:t>
            </a:r>
            <a:r>
              <a:rPr lang="zh-CN" altLang="en-US" b="1" baseline="0">
                <a:solidFill>
                  <a:srgbClr val="000066"/>
                </a:solidFill>
              </a:rPr>
              <a:t>夸克和反夸克组成）   </a:t>
            </a:r>
            <a:r>
              <a:rPr lang="zh-CN" altLang="en-US" b="1" baseline="0">
                <a:solidFill>
                  <a:srgbClr val="FF0000"/>
                </a:solidFill>
              </a:rPr>
              <a:t>重子</a:t>
            </a:r>
            <a:r>
              <a:rPr lang="zh-CN" altLang="en-US" b="1" baseline="0">
                <a:solidFill>
                  <a:srgbClr val="000066"/>
                </a:solidFill>
              </a:rPr>
              <a:t>（三个夸克组成）</a:t>
            </a:r>
          </a:p>
        </p:txBody>
      </p:sp>
      <p:grpSp>
        <p:nvGrpSpPr>
          <p:cNvPr id="216070" name="Group 6">
            <a:extLst>
              <a:ext uri="{FF2B5EF4-FFF2-40B4-BE49-F238E27FC236}">
                <a16:creationId xmlns:a16="http://schemas.microsoft.com/office/drawing/2014/main" id="{FAA6E4FF-D27E-45B2-9BCA-7F7FC7A3BCA1}"/>
              </a:ext>
            </a:extLst>
          </p:cNvPr>
          <p:cNvGrpSpPr>
            <a:grpSpLocks/>
          </p:cNvGrpSpPr>
          <p:nvPr/>
        </p:nvGrpSpPr>
        <p:grpSpPr bwMode="auto">
          <a:xfrm>
            <a:off x="866775" y="2065338"/>
            <a:ext cx="6584950" cy="941387"/>
            <a:chOff x="528" y="1545"/>
            <a:chExt cx="4148" cy="593"/>
          </a:xfrm>
        </p:grpSpPr>
        <p:sp>
          <p:nvSpPr>
            <p:cNvPr id="216071" name="Rectangle 7">
              <a:extLst>
                <a:ext uri="{FF2B5EF4-FFF2-40B4-BE49-F238E27FC236}">
                  <a16:creationId xmlns:a16="http://schemas.microsoft.com/office/drawing/2014/main" id="{702513C0-6A2B-4946-BAE5-2F357DFCA65F}"/>
                </a:ext>
              </a:extLst>
            </p:cNvPr>
            <p:cNvSpPr>
              <a:spLocks noChangeArrowheads="1"/>
            </p:cNvSpPr>
            <p:nvPr/>
          </p:nvSpPr>
          <p:spPr bwMode="auto">
            <a:xfrm>
              <a:off x="528" y="1545"/>
              <a:ext cx="16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Wingdings" panose="05000000000000000000" pitchFamily="2" charset="2"/>
                <a:buNone/>
              </a:pPr>
              <a:r>
                <a:rPr lang="zh-CN" altLang="en-US" b="1" baseline="0">
                  <a:solidFill>
                    <a:srgbClr val="FF0000"/>
                  </a:solidFill>
                </a:rPr>
                <a:t>轻子是“基本粒子”</a:t>
              </a:r>
            </a:p>
          </p:txBody>
        </p:sp>
        <p:sp>
          <p:nvSpPr>
            <p:cNvPr id="216072" name="Rectangle 8">
              <a:extLst>
                <a:ext uri="{FF2B5EF4-FFF2-40B4-BE49-F238E27FC236}">
                  <a16:creationId xmlns:a16="http://schemas.microsoft.com/office/drawing/2014/main" id="{8E048DD8-72EA-44F5-B23F-80066620D8C4}"/>
                </a:ext>
              </a:extLst>
            </p:cNvPr>
            <p:cNvSpPr>
              <a:spLocks noChangeArrowheads="1"/>
            </p:cNvSpPr>
            <p:nvPr/>
          </p:nvSpPr>
          <p:spPr bwMode="auto">
            <a:xfrm>
              <a:off x="1296" y="1850"/>
              <a:ext cx="33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rgbClr val="000066"/>
                  </a:solidFill>
                </a:rPr>
                <a:t>没有任何实验结果显示轻子有内部结构</a:t>
              </a:r>
            </a:p>
          </p:txBody>
        </p:sp>
      </p:grpSp>
      <p:sp>
        <p:nvSpPr>
          <p:cNvPr id="216073" name="Rectangle 9">
            <a:extLst>
              <a:ext uri="{FF2B5EF4-FFF2-40B4-BE49-F238E27FC236}">
                <a16:creationId xmlns:a16="http://schemas.microsoft.com/office/drawing/2014/main" id="{E967BC2E-6832-481F-928D-C2C4AC07FEA4}"/>
              </a:ext>
            </a:extLst>
          </p:cNvPr>
          <p:cNvSpPr>
            <a:spLocks noChangeArrowheads="1"/>
          </p:cNvSpPr>
          <p:nvPr/>
        </p:nvSpPr>
        <p:spPr bwMode="auto">
          <a:xfrm>
            <a:off x="2379663" y="5237163"/>
            <a:ext cx="4648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baseline="0">
                <a:solidFill>
                  <a:schemeClr val="bg1"/>
                </a:solidFill>
                <a:ea typeface="宋体" panose="02010600030101010101" pitchFamily="2" charset="-122"/>
              </a:rPr>
              <a:t>粲夸克</a:t>
            </a:r>
            <a:r>
              <a:rPr lang="zh-CN" altLang="en-US" b="1" baseline="0">
                <a:solidFill>
                  <a:srgbClr val="00FFFF"/>
                </a:solidFill>
                <a:ea typeface="宋体" panose="02010600030101010101" pitchFamily="2" charset="-122"/>
              </a:rPr>
              <a:t> </a:t>
            </a:r>
            <a:r>
              <a:rPr lang="en-US" altLang="zh-CN" sz="2800" b="1" baseline="0">
                <a:solidFill>
                  <a:srgbClr val="00FFFF"/>
                </a:solidFill>
                <a:ea typeface="宋体" panose="02010600030101010101" pitchFamily="2" charset="-122"/>
              </a:rPr>
              <a:t>c</a:t>
            </a:r>
            <a:r>
              <a:rPr lang="en-US" altLang="zh-CN" b="1" baseline="0">
                <a:solidFill>
                  <a:schemeClr val="bg1"/>
                </a:solidFill>
                <a:ea typeface="宋体" panose="02010600030101010101" pitchFamily="2" charset="-122"/>
              </a:rPr>
              <a:t>    </a:t>
            </a:r>
            <a:r>
              <a:rPr lang="zh-CN" altLang="en-US" b="1" baseline="0">
                <a:solidFill>
                  <a:schemeClr val="bg1"/>
                </a:solidFill>
                <a:ea typeface="宋体" panose="02010600030101010101" pitchFamily="2" charset="-122"/>
              </a:rPr>
              <a:t>底夸克 </a:t>
            </a:r>
            <a:r>
              <a:rPr lang="en-US" altLang="zh-CN" sz="2800" b="1" baseline="0">
                <a:solidFill>
                  <a:srgbClr val="00FFFF"/>
                </a:solidFill>
                <a:ea typeface="宋体" panose="02010600030101010101" pitchFamily="2" charset="-122"/>
              </a:rPr>
              <a:t>b</a:t>
            </a:r>
            <a:r>
              <a:rPr lang="en-US" altLang="zh-CN" b="1" baseline="0">
                <a:solidFill>
                  <a:schemeClr val="bg1"/>
                </a:solidFill>
                <a:ea typeface="宋体" panose="02010600030101010101" pitchFamily="2" charset="-122"/>
              </a:rPr>
              <a:t>    </a:t>
            </a:r>
            <a:r>
              <a:rPr lang="zh-CN" altLang="en-US" b="1" baseline="0">
                <a:solidFill>
                  <a:schemeClr val="bg1"/>
                </a:solidFill>
                <a:ea typeface="宋体" panose="02010600030101010101" pitchFamily="2" charset="-122"/>
              </a:rPr>
              <a:t>顶夸克</a:t>
            </a:r>
            <a:r>
              <a:rPr lang="zh-CN" altLang="en-US" sz="2800" b="1" baseline="0">
                <a:solidFill>
                  <a:srgbClr val="00FFFF"/>
                </a:solidFill>
                <a:ea typeface="宋体" panose="02010600030101010101" pitchFamily="2" charset="-122"/>
              </a:rPr>
              <a:t> </a:t>
            </a:r>
            <a:r>
              <a:rPr lang="en-US" altLang="zh-CN" sz="2800" b="1" baseline="0">
                <a:solidFill>
                  <a:srgbClr val="00FFFF"/>
                </a:solidFill>
                <a:ea typeface="宋体" panose="02010600030101010101" pitchFamily="2" charset="-122"/>
              </a:rPr>
              <a:t>t</a:t>
            </a:r>
          </a:p>
        </p:txBody>
      </p:sp>
      <p:sp>
        <p:nvSpPr>
          <p:cNvPr id="216074" name="Rectangle 10">
            <a:extLst>
              <a:ext uri="{FF2B5EF4-FFF2-40B4-BE49-F238E27FC236}">
                <a16:creationId xmlns:a16="http://schemas.microsoft.com/office/drawing/2014/main" id="{05CF8014-4FEC-4957-9642-34497F8E015F}"/>
              </a:ext>
            </a:extLst>
          </p:cNvPr>
          <p:cNvSpPr>
            <a:spLocks noChangeArrowheads="1"/>
          </p:cNvSpPr>
          <p:nvPr/>
        </p:nvSpPr>
        <p:spPr bwMode="auto">
          <a:xfrm>
            <a:off x="611188" y="908050"/>
            <a:ext cx="6096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400" b="1" baseline="0">
                <a:solidFill>
                  <a:srgbClr val="000066"/>
                </a:solidFill>
                <a:effectLst>
                  <a:outerShdw blurRad="38100" dist="38100" dir="2700000" algn="tl">
                    <a:srgbClr val="C0C0C0"/>
                  </a:outerShdw>
                </a:effectLst>
                <a:ea typeface="黑体" panose="02010609060101010101" pitchFamily="49" charset="-122"/>
              </a:rPr>
              <a:t> §5  </a:t>
            </a:r>
            <a:r>
              <a:rPr lang="zh-CN" altLang="en-US" sz="3400" b="1" baseline="0">
                <a:solidFill>
                  <a:srgbClr val="000066"/>
                </a:solidFill>
                <a:effectLst>
                  <a:outerShdw blurRad="38100" dist="38100" dir="2700000" algn="tl">
                    <a:srgbClr val="C0C0C0"/>
                  </a:outerShdw>
                </a:effectLst>
                <a:ea typeface="黑体" panose="02010609060101010101" pitchFamily="49" charset="-122"/>
              </a:rPr>
              <a:t>强子结构的夸克模型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6069"/>
                                        </p:tgtEl>
                                        <p:attrNameLst>
                                          <p:attrName>style.visibility</p:attrName>
                                        </p:attrNameLst>
                                      </p:cBhvr>
                                      <p:to>
                                        <p:strVal val="visible"/>
                                      </p:to>
                                    </p:set>
                                    <p:animEffect transition="in" filter="wipe(left)">
                                      <p:cBhvr>
                                        <p:cTn id="7" dur="500"/>
                                        <p:tgtEl>
                                          <p:spTgt spid="2160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16066"/>
                                        </p:tgtEl>
                                        <p:attrNameLst>
                                          <p:attrName>style.visibility</p:attrName>
                                        </p:attrNameLst>
                                      </p:cBhvr>
                                      <p:to>
                                        <p:strVal val="visible"/>
                                      </p:to>
                                    </p:set>
                                    <p:animEffect transition="in" filter="dissolve">
                                      <p:cBhvr>
                                        <p:cTn id="12" dur="500"/>
                                        <p:tgtEl>
                                          <p:spTgt spid="216066"/>
                                        </p:tgtEl>
                                      </p:cBhvr>
                                    </p:animEffect>
                                  </p:childTnLst>
                                </p:cTn>
                              </p:par>
                            </p:childTnLst>
                          </p:cTn>
                        </p:par>
                        <p:par>
                          <p:cTn id="13" fill="hold" nodeType="afterGroup">
                            <p:stCondLst>
                              <p:cond delay="500"/>
                            </p:stCondLst>
                            <p:childTnLst>
                              <p:par>
                                <p:cTn id="14" presetID="12" presetClass="entr" presetSubtype="8" fill="hold" grpId="0" nodeType="afterEffect">
                                  <p:stCondLst>
                                    <p:cond delay="0"/>
                                  </p:stCondLst>
                                  <p:childTnLst>
                                    <p:set>
                                      <p:cBhvr>
                                        <p:cTn id="15" dur="1" fill="hold">
                                          <p:stCondLst>
                                            <p:cond delay="0"/>
                                          </p:stCondLst>
                                        </p:cTn>
                                        <p:tgtEl>
                                          <p:spTgt spid="216073"/>
                                        </p:tgtEl>
                                        <p:attrNameLst>
                                          <p:attrName>style.visibility</p:attrName>
                                        </p:attrNameLst>
                                      </p:cBhvr>
                                      <p:to>
                                        <p:strVal val="visible"/>
                                      </p:to>
                                    </p:set>
                                    <p:animEffect transition="in" filter="slide(fromLeft)">
                                      <p:cBhvr>
                                        <p:cTn id="16" dur="500"/>
                                        <p:tgtEl>
                                          <p:spTgt spid="216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9" grpId="0" autoUpdateAnimBg="0"/>
      <p:bldP spid="216073"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7090" name="Group 2">
            <a:extLst>
              <a:ext uri="{FF2B5EF4-FFF2-40B4-BE49-F238E27FC236}">
                <a16:creationId xmlns:a16="http://schemas.microsoft.com/office/drawing/2014/main" id="{42F31C9A-E2D8-4957-9E87-168CEC888811}"/>
              </a:ext>
            </a:extLst>
          </p:cNvPr>
          <p:cNvGraphicFramePr>
            <a:graphicFrameLocks noGrp="1"/>
          </p:cNvGraphicFramePr>
          <p:nvPr/>
        </p:nvGraphicFramePr>
        <p:xfrm>
          <a:off x="468313" y="836613"/>
          <a:ext cx="8458200" cy="4002087"/>
        </p:xfrm>
        <a:graphic>
          <a:graphicData uri="http://schemas.openxmlformats.org/drawingml/2006/table">
            <a:tbl>
              <a:tblPr/>
              <a:tblGrid>
                <a:gridCol w="381000">
                  <a:extLst>
                    <a:ext uri="{9D8B030D-6E8A-4147-A177-3AD203B41FA5}">
                      <a16:colId xmlns:a16="http://schemas.microsoft.com/office/drawing/2014/main" val="179787401"/>
                    </a:ext>
                  </a:extLst>
                </a:gridCol>
                <a:gridCol w="990600">
                  <a:extLst>
                    <a:ext uri="{9D8B030D-6E8A-4147-A177-3AD203B41FA5}">
                      <a16:colId xmlns:a16="http://schemas.microsoft.com/office/drawing/2014/main" val="2541931050"/>
                    </a:ext>
                  </a:extLst>
                </a:gridCol>
                <a:gridCol w="815975">
                  <a:extLst>
                    <a:ext uri="{9D8B030D-6E8A-4147-A177-3AD203B41FA5}">
                      <a16:colId xmlns:a16="http://schemas.microsoft.com/office/drawing/2014/main" val="2748175437"/>
                    </a:ext>
                  </a:extLst>
                </a:gridCol>
                <a:gridCol w="768350">
                  <a:extLst>
                    <a:ext uri="{9D8B030D-6E8A-4147-A177-3AD203B41FA5}">
                      <a16:colId xmlns:a16="http://schemas.microsoft.com/office/drawing/2014/main" val="4097212490"/>
                    </a:ext>
                  </a:extLst>
                </a:gridCol>
                <a:gridCol w="549275">
                  <a:extLst>
                    <a:ext uri="{9D8B030D-6E8A-4147-A177-3AD203B41FA5}">
                      <a16:colId xmlns:a16="http://schemas.microsoft.com/office/drawing/2014/main" val="543986646"/>
                    </a:ext>
                  </a:extLst>
                </a:gridCol>
                <a:gridCol w="603250">
                  <a:extLst>
                    <a:ext uri="{9D8B030D-6E8A-4147-A177-3AD203B41FA5}">
                      <a16:colId xmlns:a16="http://schemas.microsoft.com/office/drawing/2014/main" val="2217991668"/>
                    </a:ext>
                  </a:extLst>
                </a:gridCol>
                <a:gridCol w="539750">
                  <a:extLst>
                    <a:ext uri="{9D8B030D-6E8A-4147-A177-3AD203B41FA5}">
                      <a16:colId xmlns:a16="http://schemas.microsoft.com/office/drawing/2014/main" val="3507802041"/>
                    </a:ext>
                  </a:extLst>
                </a:gridCol>
                <a:gridCol w="804862">
                  <a:extLst>
                    <a:ext uri="{9D8B030D-6E8A-4147-A177-3AD203B41FA5}">
                      <a16:colId xmlns:a16="http://schemas.microsoft.com/office/drawing/2014/main" val="883853291"/>
                    </a:ext>
                  </a:extLst>
                </a:gridCol>
                <a:gridCol w="679450">
                  <a:extLst>
                    <a:ext uri="{9D8B030D-6E8A-4147-A177-3AD203B41FA5}">
                      <a16:colId xmlns:a16="http://schemas.microsoft.com/office/drawing/2014/main" val="335322537"/>
                    </a:ext>
                  </a:extLst>
                </a:gridCol>
                <a:gridCol w="860425">
                  <a:extLst>
                    <a:ext uri="{9D8B030D-6E8A-4147-A177-3AD203B41FA5}">
                      <a16:colId xmlns:a16="http://schemas.microsoft.com/office/drawing/2014/main" val="373923724"/>
                    </a:ext>
                  </a:extLst>
                </a:gridCol>
                <a:gridCol w="485775">
                  <a:extLst>
                    <a:ext uri="{9D8B030D-6E8A-4147-A177-3AD203B41FA5}">
                      <a16:colId xmlns:a16="http://schemas.microsoft.com/office/drawing/2014/main" val="3685587047"/>
                    </a:ext>
                  </a:extLst>
                </a:gridCol>
                <a:gridCol w="492125">
                  <a:extLst>
                    <a:ext uri="{9D8B030D-6E8A-4147-A177-3AD203B41FA5}">
                      <a16:colId xmlns:a16="http://schemas.microsoft.com/office/drawing/2014/main" val="488216713"/>
                    </a:ext>
                  </a:extLst>
                </a:gridCol>
                <a:gridCol w="487363">
                  <a:extLst>
                    <a:ext uri="{9D8B030D-6E8A-4147-A177-3AD203B41FA5}">
                      <a16:colId xmlns:a16="http://schemas.microsoft.com/office/drawing/2014/main" val="320340664"/>
                    </a:ext>
                  </a:extLst>
                </a:gridCol>
              </a:tblGrid>
              <a:tr h="1219200">
                <a:tc gridSpan="2">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夸克</a:t>
                      </a:r>
                    </a:p>
                  </a:txBody>
                  <a:tcPr anchor="ctr" horzOverflow="overflow">
                    <a:lnL w="28575"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质量</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电荷</a:t>
                      </a: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e</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自旋</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重子数</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同位旋</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同位旋分量</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奇异数</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超荷</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粲数</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底数</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顶数</a:t>
                      </a: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en-US" altLang="zh-CN"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endParaRP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40928009"/>
                  </a:ext>
                </a:extLst>
              </a:tr>
              <a:tr h="365125">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d</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下夸克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0.008</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rowSpan="6">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1/2</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rowSpan="6">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rowSpan="2">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1/2</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-1/2</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84939905"/>
                  </a:ext>
                </a:extLst>
              </a:tr>
              <a:tr h="365125">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u</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上夸克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0.004</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2/3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1/2</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46306536"/>
                  </a:ext>
                </a:extLst>
              </a:tr>
              <a:tr h="365125">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s</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奇夸克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0.15</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rowSpan="4">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rowSpan="4">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-2/3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15428153"/>
                  </a:ext>
                </a:extLst>
              </a:tr>
              <a:tr h="365125">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c</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粲夸克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1.5</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2/3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05905454"/>
                  </a:ext>
                </a:extLst>
              </a:tr>
              <a:tr h="365125">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b</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底夸克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4.7</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04462723"/>
                  </a:ext>
                </a:extLst>
              </a:tr>
              <a:tr h="465138">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t</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顶夸克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174</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2/3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4048949098"/>
                  </a:ext>
                </a:extLst>
              </a:tr>
            </a:tbl>
          </a:graphicData>
        </a:graphic>
      </p:graphicFrame>
      <p:grpSp>
        <p:nvGrpSpPr>
          <p:cNvPr id="217191" name="Group 103">
            <a:extLst>
              <a:ext uri="{FF2B5EF4-FFF2-40B4-BE49-F238E27FC236}">
                <a16:creationId xmlns:a16="http://schemas.microsoft.com/office/drawing/2014/main" id="{E2523C28-C9F7-4EF6-9BE2-812EB9F87B46}"/>
              </a:ext>
            </a:extLst>
          </p:cNvPr>
          <p:cNvGrpSpPr>
            <a:grpSpLocks/>
          </p:cNvGrpSpPr>
          <p:nvPr/>
        </p:nvGrpSpPr>
        <p:grpSpPr bwMode="auto">
          <a:xfrm>
            <a:off x="555625" y="5157788"/>
            <a:ext cx="5099050" cy="519112"/>
            <a:chOff x="1152" y="3030"/>
            <a:chExt cx="3212" cy="327"/>
          </a:xfrm>
        </p:grpSpPr>
        <p:sp>
          <p:nvSpPr>
            <p:cNvPr id="217192" name="Rectangle 104">
              <a:extLst>
                <a:ext uri="{FF2B5EF4-FFF2-40B4-BE49-F238E27FC236}">
                  <a16:creationId xmlns:a16="http://schemas.microsoft.com/office/drawing/2014/main" id="{1FB1B347-FA82-44BA-8E5D-8F2295698D3E}"/>
                </a:ext>
              </a:extLst>
            </p:cNvPr>
            <p:cNvSpPr>
              <a:spLocks noChangeArrowheads="1"/>
            </p:cNvSpPr>
            <p:nvPr/>
          </p:nvSpPr>
          <p:spPr bwMode="auto">
            <a:xfrm>
              <a:off x="1152" y="3030"/>
              <a:ext cx="32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rgbClr val="000066"/>
                  </a:solidFill>
                  <a:ea typeface="宋体" panose="02010600030101010101" pitchFamily="2" charset="-122"/>
                </a:rPr>
                <a:t>例如         质子    奇异粒子    </a:t>
              </a:r>
              <a:r>
                <a:rPr lang="en-US" altLang="zh-CN" sz="2800" b="1" baseline="0">
                  <a:solidFill>
                    <a:srgbClr val="000066"/>
                  </a:solidFill>
                  <a:ea typeface="宋体" panose="02010600030101010101" pitchFamily="2" charset="-122"/>
                </a:rPr>
                <a:t>π</a:t>
              </a:r>
              <a:r>
                <a:rPr lang="en-US" altLang="zh-CN" sz="2800" b="1">
                  <a:solidFill>
                    <a:srgbClr val="000066"/>
                  </a:solidFill>
                  <a:ea typeface="宋体" panose="02010600030101010101" pitchFamily="2" charset="-122"/>
                </a:rPr>
                <a:t>+ </a:t>
              </a:r>
              <a:r>
                <a:rPr lang="zh-CN" altLang="en-US" b="1" baseline="0">
                  <a:solidFill>
                    <a:srgbClr val="000066"/>
                  </a:solidFill>
                  <a:ea typeface="宋体" panose="02010600030101010101" pitchFamily="2" charset="-122"/>
                </a:rPr>
                <a:t>介子</a:t>
              </a:r>
            </a:p>
          </p:txBody>
        </p:sp>
        <p:sp>
          <p:nvSpPr>
            <p:cNvPr id="217193" name="Rectangle 105">
              <a:extLst>
                <a:ext uri="{FF2B5EF4-FFF2-40B4-BE49-F238E27FC236}">
                  <a16:creationId xmlns:a16="http://schemas.microsoft.com/office/drawing/2014/main" id="{CB57CE32-F002-4DCB-A086-F796F9E27508}"/>
                </a:ext>
              </a:extLst>
            </p:cNvPr>
            <p:cNvSpPr>
              <a:spLocks noChangeArrowheads="1"/>
            </p:cNvSpPr>
            <p:nvPr/>
          </p:nvSpPr>
          <p:spPr bwMode="auto">
            <a:xfrm>
              <a:off x="1920" y="3053"/>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b="1" baseline="0">
                <a:solidFill>
                  <a:schemeClr val="hlink"/>
                </a:solidFill>
                <a:ea typeface="宋体" panose="02010600030101010101" pitchFamily="2" charset="-122"/>
              </a:endParaRPr>
            </a:p>
          </p:txBody>
        </p:sp>
        <p:sp>
          <p:nvSpPr>
            <p:cNvPr id="217194" name="Rectangle 106">
              <a:extLst>
                <a:ext uri="{FF2B5EF4-FFF2-40B4-BE49-F238E27FC236}">
                  <a16:creationId xmlns:a16="http://schemas.microsoft.com/office/drawing/2014/main" id="{A1070069-D140-4E8F-A1D3-36DDDDF260D3}"/>
                </a:ext>
              </a:extLst>
            </p:cNvPr>
            <p:cNvSpPr>
              <a:spLocks noChangeArrowheads="1"/>
            </p:cNvSpPr>
            <p:nvPr/>
          </p:nvSpPr>
          <p:spPr bwMode="auto">
            <a:xfrm>
              <a:off x="2976" y="3065"/>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b="1" baseline="0">
                <a:solidFill>
                  <a:schemeClr val="hlink"/>
                </a:solidFill>
                <a:ea typeface="宋体" panose="0201060003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17191"/>
                                        </p:tgtEl>
                                        <p:attrNameLst>
                                          <p:attrName>style.visibility</p:attrName>
                                        </p:attrNameLst>
                                      </p:cBhvr>
                                      <p:to>
                                        <p:strVal val="visible"/>
                                      </p:to>
                                    </p:set>
                                    <p:animEffect transition="in" filter="dissolve">
                                      <p:cBhvr>
                                        <p:cTn id="7" dur="500"/>
                                        <p:tgtEl>
                                          <p:spTgt spid="217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8114" name="Group 2">
            <a:extLst>
              <a:ext uri="{FF2B5EF4-FFF2-40B4-BE49-F238E27FC236}">
                <a16:creationId xmlns:a16="http://schemas.microsoft.com/office/drawing/2014/main" id="{831DFEA3-69B7-445C-8EAF-B105AACAEE16}"/>
              </a:ext>
            </a:extLst>
          </p:cNvPr>
          <p:cNvGraphicFramePr>
            <a:graphicFrameLocks noGrp="1"/>
          </p:cNvGraphicFramePr>
          <p:nvPr/>
        </p:nvGraphicFramePr>
        <p:xfrm>
          <a:off x="685800" y="908050"/>
          <a:ext cx="8458200" cy="4002088"/>
        </p:xfrm>
        <a:graphic>
          <a:graphicData uri="http://schemas.openxmlformats.org/drawingml/2006/table">
            <a:tbl>
              <a:tblPr/>
              <a:tblGrid>
                <a:gridCol w="381000">
                  <a:extLst>
                    <a:ext uri="{9D8B030D-6E8A-4147-A177-3AD203B41FA5}">
                      <a16:colId xmlns:a16="http://schemas.microsoft.com/office/drawing/2014/main" val="1621241366"/>
                    </a:ext>
                  </a:extLst>
                </a:gridCol>
                <a:gridCol w="990600">
                  <a:extLst>
                    <a:ext uri="{9D8B030D-6E8A-4147-A177-3AD203B41FA5}">
                      <a16:colId xmlns:a16="http://schemas.microsoft.com/office/drawing/2014/main" val="1869460550"/>
                    </a:ext>
                  </a:extLst>
                </a:gridCol>
                <a:gridCol w="815975">
                  <a:extLst>
                    <a:ext uri="{9D8B030D-6E8A-4147-A177-3AD203B41FA5}">
                      <a16:colId xmlns:a16="http://schemas.microsoft.com/office/drawing/2014/main" val="3562787051"/>
                    </a:ext>
                  </a:extLst>
                </a:gridCol>
                <a:gridCol w="768350">
                  <a:extLst>
                    <a:ext uri="{9D8B030D-6E8A-4147-A177-3AD203B41FA5}">
                      <a16:colId xmlns:a16="http://schemas.microsoft.com/office/drawing/2014/main" val="238715286"/>
                    </a:ext>
                  </a:extLst>
                </a:gridCol>
                <a:gridCol w="549275">
                  <a:extLst>
                    <a:ext uri="{9D8B030D-6E8A-4147-A177-3AD203B41FA5}">
                      <a16:colId xmlns:a16="http://schemas.microsoft.com/office/drawing/2014/main" val="2251423380"/>
                    </a:ext>
                  </a:extLst>
                </a:gridCol>
                <a:gridCol w="603250">
                  <a:extLst>
                    <a:ext uri="{9D8B030D-6E8A-4147-A177-3AD203B41FA5}">
                      <a16:colId xmlns:a16="http://schemas.microsoft.com/office/drawing/2014/main" val="3343103951"/>
                    </a:ext>
                  </a:extLst>
                </a:gridCol>
                <a:gridCol w="539750">
                  <a:extLst>
                    <a:ext uri="{9D8B030D-6E8A-4147-A177-3AD203B41FA5}">
                      <a16:colId xmlns:a16="http://schemas.microsoft.com/office/drawing/2014/main" val="3839265748"/>
                    </a:ext>
                  </a:extLst>
                </a:gridCol>
                <a:gridCol w="804863">
                  <a:extLst>
                    <a:ext uri="{9D8B030D-6E8A-4147-A177-3AD203B41FA5}">
                      <a16:colId xmlns:a16="http://schemas.microsoft.com/office/drawing/2014/main" val="2778523974"/>
                    </a:ext>
                  </a:extLst>
                </a:gridCol>
                <a:gridCol w="679450">
                  <a:extLst>
                    <a:ext uri="{9D8B030D-6E8A-4147-A177-3AD203B41FA5}">
                      <a16:colId xmlns:a16="http://schemas.microsoft.com/office/drawing/2014/main" val="644087396"/>
                    </a:ext>
                  </a:extLst>
                </a:gridCol>
                <a:gridCol w="860425">
                  <a:extLst>
                    <a:ext uri="{9D8B030D-6E8A-4147-A177-3AD203B41FA5}">
                      <a16:colId xmlns:a16="http://schemas.microsoft.com/office/drawing/2014/main" val="3297519262"/>
                    </a:ext>
                  </a:extLst>
                </a:gridCol>
                <a:gridCol w="485775">
                  <a:extLst>
                    <a:ext uri="{9D8B030D-6E8A-4147-A177-3AD203B41FA5}">
                      <a16:colId xmlns:a16="http://schemas.microsoft.com/office/drawing/2014/main" val="14190002"/>
                    </a:ext>
                  </a:extLst>
                </a:gridCol>
                <a:gridCol w="492125">
                  <a:extLst>
                    <a:ext uri="{9D8B030D-6E8A-4147-A177-3AD203B41FA5}">
                      <a16:colId xmlns:a16="http://schemas.microsoft.com/office/drawing/2014/main" val="1178044950"/>
                    </a:ext>
                  </a:extLst>
                </a:gridCol>
                <a:gridCol w="487362">
                  <a:extLst>
                    <a:ext uri="{9D8B030D-6E8A-4147-A177-3AD203B41FA5}">
                      <a16:colId xmlns:a16="http://schemas.microsoft.com/office/drawing/2014/main" val="120812901"/>
                    </a:ext>
                  </a:extLst>
                </a:gridCol>
              </a:tblGrid>
              <a:tr h="1219200">
                <a:tc gridSpan="2">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夸克</a:t>
                      </a:r>
                    </a:p>
                  </a:txBody>
                  <a:tcPr anchor="ctr" horzOverflow="overflow">
                    <a:lnL w="28575"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质量</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电荷</a:t>
                      </a: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e</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自旋</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重子数</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同位旋</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同位旋分量</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奇异数</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超荷</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粲数</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底数</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顶数</a:t>
                      </a: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en-US" altLang="zh-CN"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endParaRP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72562463"/>
                  </a:ext>
                </a:extLst>
              </a:tr>
              <a:tr h="365125">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d</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下夸克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0.008</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rowSpan="6">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1/2</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rowSpan="6">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rowSpan="2">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1/2</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-1/2</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42598496"/>
                  </a:ext>
                </a:extLst>
              </a:tr>
              <a:tr h="365125">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u</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上夸克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0.004</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2/3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1/2</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5621268"/>
                  </a:ext>
                </a:extLst>
              </a:tr>
              <a:tr h="365125">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s</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奇夸克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0.15</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rowSpan="4">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rowSpan="4">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-2/3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13475242"/>
                  </a:ext>
                </a:extLst>
              </a:tr>
              <a:tr h="365125">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c</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粲夸克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1.5</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2/3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95930899"/>
                  </a:ext>
                </a:extLst>
              </a:tr>
              <a:tr h="365125">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b</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底夸克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4.7</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3068838"/>
                  </a:ext>
                </a:extLst>
              </a:tr>
              <a:tr h="465138">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t</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顶夸克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174</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2/3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717797787"/>
                  </a:ext>
                </a:extLst>
              </a:tr>
            </a:tbl>
          </a:graphicData>
        </a:graphic>
      </p:graphicFrame>
      <p:sp>
        <p:nvSpPr>
          <p:cNvPr id="218215" name="Rectangle 103">
            <a:extLst>
              <a:ext uri="{FF2B5EF4-FFF2-40B4-BE49-F238E27FC236}">
                <a16:creationId xmlns:a16="http://schemas.microsoft.com/office/drawing/2014/main" id="{199A5EBC-0D09-40BA-B1AE-3A07AA61071C}"/>
              </a:ext>
            </a:extLst>
          </p:cNvPr>
          <p:cNvSpPr>
            <a:spLocks noChangeArrowheads="1"/>
          </p:cNvSpPr>
          <p:nvPr/>
        </p:nvSpPr>
        <p:spPr bwMode="auto">
          <a:xfrm>
            <a:off x="776288" y="5016500"/>
            <a:ext cx="21336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baseline="0">
                <a:solidFill>
                  <a:srgbClr val="990033"/>
                </a:solidFill>
                <a:ea typeface="宋体" panose="02010600030101010101" pitchFamily="2" charset="-122"/>
              </a:rPr>
              <a:t>1. </a:t>
            </a:r>
            <a:r>
              <a:rPr lang="zh-CN" altLang="en-US" b="1" baseline="0">
                <a:solidFill>
                  <a:srgbClr val="990033"/>
                </a:solidFill>
                <a:ea typeface="宋体" panose="02010600030101010101" pitchFamily="2" charset="-122"/>
              </a:rPr>
              <a:t>质子</a:t>
            </a:r>
          </a:p>
          <a:p>
            <a:pPr>
              <a:spcBef>
                <a:spcPct val="50000"/>
              </a:spcBef>
            </a:pPr>
            <a:r>
              <a:rPr lang="zh-CN" altLang="en-US" b="1" baseline="0">
                <a:solidFill>
                  <a:srgbClr val="990033"/>
                </a:solidFill>
                <a:ea typeface="宋体" panose="02010600030101010101" pitchFamily="2" charset="-122"/>
              </a:rPr>
              <a:t>    </a:t>
            </a:r>
            <a:r>
              <a:rPr lang="en-US" altLang="zh-CN" b="1" baseline="0">
                <a:solidFill>
                  <a:srgbClr val="990033"/>
                </a:solidFill>
                <a:ea typeface="宋体" panose="02010600030101010101" pitchFamily="2" charset="-122"/>
              </a:rPr>
              <a:t>(uud)</a:t>
            </a:r>
          </a:p>
        </p:txBody>
      </p:sp>
      <p:graphicFrame>
        <p:nvGraphicFramePr>
          <p:cNvPr id="218216" name="Object 104">
            <a:extLst>
              <a:ext uri="{FF2B5EF4-FFF2-40B4-BE49-F238E27FC236}">
                <a16:creationId xmlns:a16="http://schemas.microsoft.com/office/drawing/2014/main" id="{C4F3B9B5-8B64-4378-BF12-68CF3B5E55CF}"/>
              </a:ext>
            </a:extLst>
          </p:cNvPr>
          <p:cNvGraphicFramePr>
            <a:graphicFrameLocks/>
          </p:cNvGraphicFramePr>
          <p:nvPr/>
        </p:nvGraphicFramePr>
        <p:xfrm>
          <a:off x="7707313" y="5075238"/>
          <a:ext cx="692150" cy="279400"/>
        </p:xfrm>
        <a:graphic>
          <a:graphicData uri="http://schemas.openxmlformats.org/presentationml/2006/ole">
            <mc:AlternateContent xmlns:mc="http://schemas.openxmlformats.org/markup-compatibility/2006">
              <mc:Choice xmlns:v="urn:schemas-microsoft-com:vml" Requires="v">
                <p:oleObj spid="_x0000_s218226" name="公式" r:id="rId3" imgW="787320" imgH="317160" progId="Equation.3">
                  <p:embed/>
                </p:oleObj>
              </mc:Choice>
              <mc:Fallback>
                <p:oleObj name="公式" r:id="rId3" imgW="787320" imgH="317160" progId="Equation.3">
                  <p:embed/>
                  <p:pic>
                    <p:nvPicPr>
                      <p:cNvPr id="0" name="Object 10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7313" y="5075238"/>
                        <a:ext cx="69215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8217" name="Object 105">
            <a:extLst>
              <a:ext uri="{FF2B5EF4-FFF2-40B4-BE49-F238E27FC236}">
                <a16:creationId xmlns:a16="http://schemas.microsoft.com/office/drawing/2014/main" id="{13D01F7C-568B-464E-A41F-75D21BE11F0C}"/>
              </a:ext>
            </a:extLst>
          </p:cNvPr>
          <p:cNvGraphicFramePr>
            <a:graphicFrameLocks/>
          </p:cNvGraphicFramePr>
          <p:nvPr/>
        </p:nvGraphicFramePr>
        <p:xfrm>
          <a:off x="3344863" y="4906963"/>
          <a:ext cx="2636837" cy="725487"/>
        </p:xfrm>
        <a:graphic>
          <a:graphicData uri="http://schemas.openxmlformats.org/presentationml/2006/ole">
            <mc:AlternateContent xmlns:mc="http://schemas.openxmlformats.org/markup-compatibility/2006">
              <mc:Choice xmlns:v="urn:schemas-microsoft-com:vml" Requires="v">
                <p:oleObj spid="_x0000_s218227" name="公式" r:id="rId5" imgW="2997000" imgH="825480" progId="Equation.3">
                  <p:embed/>
                </p:oleObj>
              </mc:Choice>
              <mc:Fallback>
                <p:oleObj name="公式" r:id="rId5" imgW="2997000" imgH="825480" progId="Equation.3">
                  <p:embed/>
                  <p:pic>
                    <p:nvPicPr>
                      <p:cNvPr id="0" name="Object 10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4863" y="4906963"/>
                        <a:ext cx="2636837" cy="725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8218" name="Rectangle 106">
            <a:extLst>
              <a:ext uri="{FF2B5EF4-FFF2-40B4-BE49-F238E27FC236}">
                <a16:creationId xmlns:a16="http://schemas.microsoft.com/office/drawing/2014/main" id="{974F8212-BCA0-4C4C-BCA4-2892F09A5C12}"/>
              </a:ext>
            </a:extLst>
          </p:cNvPr>
          <p:cNvSpPr>
            <a:spLocks noChangeArrowheads="1"/>
          </p:cNvSpPr>
          <p:nvPr/>
        </p:nvSpPr>
        <p:spPr bwMode="auto">
          <a:xfrm>
            <a:off x="2452688" y="5037138"/>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rgbClr val="000066"/>
                </a:solidFill>
                <a:ea typeface="宋体" panose="02010600030101010101" pitchFamily="2" charset="-122"/>
              </a:rPr>
              <a:t>电荷</a:t>
            </a:r>
          </a:p>
        </p:txBody>
      </p:sp>
      <p:graphicFrame>
        <p:nvGraphicFramePr>
          <p:cNvPr id="218219" name="Object 107">
            <a:extLst>
              <a:ext uri="{FF2B5EF4-FFF2-40B4-BE49-F238E27FC236}">
                <a16:creationId xmlns:a16="http://schemas.microsoft.com/office/drawing/2014/main" id="{A9487BAC-45F7-46BC-A8B6-CA7B63A861BD}"/>
              </a:ext>
            </a:extLst>
          </p:cNvPr>
          <p:cNvGraphicFramePr>
            <a:graphicFrameLocks/>
          </p:cNvGraphicFramePr>
          <p:nvPr/>
        </p:nvGraphicFramePr>
        <p:xfrm>
          <a:off x="3654425" y="5880100"/>
          <a:ext cx="2044700" cy="725488"/>
        </p:xfrm>
        <a:graphic>
          <a:graphicData uri="http://schemas.openxmlformats.org/presentationml/2006/ole">
            <mc:AlternateContent xmlns:mc="http://schemas.openxmlformats.org/markup-compatibility/2006">
              <mc:Choice xmlns:v="urn:schemas-microsoft-com:vml" Requires="v">
                <p:oleObj spid="_x0000_s218228" name="公式" r:id="rId7" imgW="2323800" imgH="825480" progId="Equation.3">
                  <p:embed/>
                </p:oleObj>
              </mc:Choice>
              <mc:Fallback>
                <p:oleObj name="公式" r:id="rId7" imgW="2323800" imgH="825480" progId="Equation.3">
                  <p:embed/>
                  <p:pic>
                    <p:nvPicPr>
                      <p:cNvPr id="0" name="Object 10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4425" y="5880100"/>
                        <a:ext cx="2044700" cy="725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8220" name="Rectangle 108">
            <a:extLst>
              <a:ext uri="{FF2B5EF4-FFF2-40B4-BE49-F238E27FC236}">
                <a16:creationId xmlns:a16="http://schemas.microsoft.com/office/drawing/2014/main" id="{EDF7FE37-7AFD-4865-8909-E2C3D7A1BF9F}"/>
              </a:ext>
            </a:extLst>
          </p:cNvPr>
          <p:cNvSpPr>
            <a:spLocks noChangeArrowheads="1"/>
          </p:cNvSpPr>
          <p:nvPr/>
        </p:nvSpPr>
        <p:spPr bwMode="auto">
          <a:xfrm>
            <a:off x="2443163" y="5995988"/>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rgbClr val="000066"/>
                </a:solidFill>
                <a:ea typeface="宋体" panose="02010600030101010101" pitchFamily="2" charset="-122"/>
              </a:rPr>
              <a:t>重子数</a:t>
            </a:r>
          </a:p>
        </p:txBody>
      </p:sp>
      <p:graphicFrame>
        <p:nvGraphicFramePr>
          <p:cNvPr id="218221" name="Object 109">
            <a:extLst>
              <a:ext uri="{FF2B5EF4-FFF2-40B4-BE49-F238E27FC236}">
                <a16:creationId xmlns:a16="http://schemas.microsoft.com/office/drawing/2014/main" id="{4D28A562-2251-4CF1-A618-8211A30C343B}"/>
              </a:ext>
            </a:extLst>
          </p:cNvPr>
          <p:cNvGraphicFramePr>
            <a:graphicFrameLocks/>
          </p:cNvGraphicFramePr>
          <p:nvPr/>
        </p:nvGraphicFramePr>
        <p:xfrm>
          <a:off x="7707313" y="6289675"/>
          <a:ext cx="927100" cy="279400"/>
        </p:xfrm>
        <a:graphic>
          <a:graphicData uri="http://schemas.openxmlformats.org/presentationml/2006/ole">
            <mc:AlternateContent xmlns:mc="http://schemas.openxmlformats.org/markup-compatibility/2006">
              <mc:Choice xmlns:v="urn:schemas-microsoft-com:vml" Requires="v">
                <p:oleObj spid="_x0000_s218229" name="公式" r:id="rId9" imgW="1054080" imgH="317160" progId="Equation.3">
                  <p:embed/>
                </p:oleObj>
              </mc:Choice>
              <mc:Fallback>
                <p:oleObj name="公式" r:id="rId9" imgW="1054080" imgH="317160" progId="Equation.3">
                  <p:embed/>
                  <p:pic>
                    <p:nvPicPr>
                      <p:cNvPr id="0" name="Object 10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07313" y="6289675"/>
                        <a:ext cx="9271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8222" name="Object 110">
            <a:extLst>
              <a:ext uri="{FF2B5EF4-FFF2-40B4-BE49-F238E27FC236}">
                <a16:creationId xmlns:a16="http://schemas.microsoft.com/office/drawing/2014/main" id="{6522EA21-359B-447F-915C-00D25C6C2612}"/>
              </a:ext>
            </a:extLst>
          </p:cNvPr>
          <p:cNvGraphicFramePr>
            <a:graphicFrameLocks/>
          </p:cNvGraphicFramePr>
          <p:nvPr/>
        </p:nvGraphicFramePr>
        <p:xfrm>
          <a:off x="7675563" y="5651500"/>
          <a:ext cx="971550" cy="279400"/>
        </p:xfrm>
        <a:graphic>
          <a:graphicData uri="http://schemas.openxmlformats.org/presentationml/2006/ole">
            <mc:AlternateContent xmlns:mc="http://schemas.openxmlformats.org/markup-compatibility/2006">
              <mc:Choice xmlns:v="urn:schemas-microsoft-com:vml" Requires="v">
                <p:oleObj spid="_x0000_s218230" name="公式" r:id="rId11" imgW="1104840" imgH="317160" progId="Equation.3">
                  <p:embed/>
                </p:oleObj>
              </mc:Choice>
              <mc:Fallback>
                <p:oleObj name="公式" r:id="rId11" imgW="1104840" imgH="317160" progId="Equation.3">
                  <p:embed/>
                  <p:pic>
                    <p:nvPicPr>
                      <p:cNvPr id="0" name="Object 11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5563" y="5651500"/>
                        <a:ext cx="97155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8223" name="Text Box 111">
            <a:extLst>
              <a:ext uri="{FF2B5EF4-FFF2-40B4-BE49-F238E27FC236}">
                <a16:creationId xmlns:a16="http://schemas.microsoft.com/office/drawing/2014/main" id="{646A24B5-2F1D-4C75-A613-6E80327EF546}"/>
              </a:ext>
            </a:extLst>
          </p:cNvPr>
          <p:cNvSpPr txBox="1">
            <a:spLocks noChangeArrowheads="1"/>
          </p:cNvSpPr>
          <p:nvPr/>
        </p:nvSpPr>
        <p:spPr bwMode="auto">
          <a:xfrm>
            <a:off x="6488113" y="494030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rgbClr val="000066"/>
                </a:solidFill>
                <a:ea typeface="宋体" panose="02010600030101010101" pitchFamily="2" charset="-122"/>
              </a:rPr>
              <a:t>奇异数</a:t>
            </a:r>
          </a:p>
        </p:txBody>
      </p:sp>
      <p:sp>
        <p:nvSpPr>
          <p:cNvPr id="218224" name="Text Box 112">
            <a:extLst>
              <a:ext uri="{FF2B5EF4-FFF2-40B4-BE49-F238E27FC236}">
                <a16:creationId xmlns:a16="http://schemas.microsoft.com/office/drawing/2014/main" id="{32EB6EC9-7CA0-408F-B753-B6D996D56F47}"/>
              </a:ext>
            </a:extLst>
          </p:cNvPr>
          <p:cNvSpPr txBox="1">
            <a:spLocks noChangeArrowheads="1"/>
          </p:cNvSpPr>
          <p:nvPr/>
        </p:nvSpPr>
        <p:spPr bwMode="auto">
          <a:xfrm>
            <a:off x="6732588" y="551656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rgbClr val="000066"/>
                </a:solidFill>
                <a:ea typeface="宋体" panose="02010600030101010101" pitchFamily="2" charset="-122"/>
              </a:rPr>
              <a:t>自旋</a:t>
            </a:r>
          </a:p>
        </p:txBody>
      </p:sp>
      <p:sp>
        <p:nvSpPr>
          <p:cNvPr id="218225" name="Text Box 113">
            <a:extLst>
              <a:ext uri="{FF2B5EF4-FFF2-40B4-BE49-F238E27FC236}">
                <a16:creationId xmlns:a16="http://schemas.microsoft.com/office/drawing/2014/main" id="{7E689213-4BD1-4DBD-BA3E-5EECDD327A10}"/>
              </a:ext>
            </a:extLst>
          </p:cNvPr>
          <p:cNvSpPr txBox="1">
            <a:spLocks noChangeArrowheads="1"/>
          </p:cNvSpPr>
          <p:nvPr/>
        </p:nvSpPr>
        <p:spPr bwMode="auto">
          <a:xfrm>
            <a:off x="6416675" y="616426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rgbClr val="000066"/>
                </a:solidFill>
                <a:ea typeface="宋体" panose="02010600030101010101" pitchFamily="2" charset="-122"/>
              </a:rPr>
              <a:t>同位旋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18215"/>
                                        </p:tgtEl>
                                        <p:attrNameLst>
                                          <p:attrName>style.visibility</p:attrName>
                                        </p:attrNameLst>
                                      </p:cBhvr>
                                      <p:to>
                                        <p:strVal val="visible"/>
                                      </p:to>
                                    </p:set>
                                    <p:animEffect transition="in" filter="slide(fromLeft)">
                                      <p:cBhvr>
                                        <p:cTn id="7" dur="500"/>
                                        <p:tgtEl>
                                          <p:spTgt spid="2182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8218"/>
                                        </p:tgtEl>
                                        <p:attrNameLst>
                                          <p:attrName>style.visibility</p:attrName>
                                        </p:attrNameLst>
                                      </p:cBhvr>
                                      <p:to>
                                        <p:strVal val="visible"/>
                                      </p:to>
                                    </p:set>
                                    <p:animEffect transition="in" filter="wipe(left)">
                                      <p:cBhvr>
                                        <p:cTn id="12" dur="500"/>
                                        <p:tgtEl>
                                          <p:spTgt spid="218218"/>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218217"/>
                                        </p:tgtEl>
                                        <p:attrNameLst>
                                          <p:attrName>style.visibility</p:attrName>
                                        </p:attrNameLst>
                                      </p:cBhvr>
                                      <p:to>
                                        <p:strVal val="visible"/>
                                      </p:to>
                                    </p:set>
                                    <p:animEffect transition="in" filter="wipe(left)">
                                      <p:cBhvr>
                                        <p:cTn id="16" dur="500"/>
                                        <p:tgtEl>
                                          <p:spTgt spid="21821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18220"/>
                                        </p:tgtEl>
                                        <p:attrNameLst>
                                          <p:attrName>style.visibility</p:attrName>
                                        </p:attrNameLst>
                                      </p:cBhvr>
                                      <p:to>
                                        <p:strVal val="visible"/>
                                      </p:to>
                                    </p:set>
                                    <p:animEffect transition="in" filter="wipe(left)">
                                      <p:cBhvr>
                                        <p:cTn id="21" dur="500"/>
                                        <p:tgtEl>
                                          <p:spTgt spid="218220"/>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218219"/>
                                        </p:tgtEl>
                                        <p:attrNameLst>
                                          <p:attrName>style.visibility</p:attrName>
                                        </p:attrNameLst>
                                      </p:cBhvr>
                                      <p:to>
                                        <p:strVal val="visible"/>
                                      </p:to>
                                    </p:set>
                                    <p:animEffect transition="in" filter="wipe(left)">
                                      <p:cBhvr>
                                        <p:cTn id="25" dur="500"/>
                                        <p:tgtEl>
                                          <p:spTgt spid="21821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18223"/>
                                        </p:tgtEl>
                                        <p:attrNameLst>
                                          <p:attrName>style.visibility</p:attrName>
                                        </p:attrNameLst>
                                      </p:cBhvr>
                                      <p:to>
                                        <p:strVal val="visible"/>
                                      </p:to>
                                    </p:set>
                                    <p:animEffect transition="in" filter="wipe(left)">
                                      <p:cBhvr>
                                        <p:cTn id="30" dur="500"/>
                                        <p:tgtEl>
                                          <p:spTgt spid="218223"/>
                                        </p:tgtEl>
                                      </p:cBhvr>
                                    </p:animEffect>
                                  </p:childTnLst>
                                </p:cTn>
                              </p:par>
                            </p:childTnLst>
                          </p:cTn>
                        </p:par>
                        <p:par>
                          <p:cTn id="31" fill="hold" nodeType="afterGroup">
                            <p:stCondLst>
                              <p:cond delay="500"/>
                            </p:stCondLst>
                            <p:childTnLst>
                              <p:par>
                                <p:cTn id="32" presetID="9" presetClass="entr" presetSubtype="0" fill="hold" nodeType="afterEffect">
                                  <p:stCondLst>
                                    <p:cond delay="0"/>
                                  </p:stCondLst>
                                  <p:childTnLst>
                                    <p:set>
                                      <p:cBhvr>
                                        <p:cTn id="33" dur="1" fill="hold">
                                          <p:stCondLst>
                                            <p:cond delay="0"/>
                                          </p:stCondLst>
                                        </p:cTn>
                                        <p:tgtEl>
                                          <p:spTgt spid="218216"/>
                                        </p:tgtEl>
                                        <p:attrNameLst>
                                          <p:attrName>style.visibility</p:attrName>
                                        </p:attrNameLst>
                                      </p:cBhvr>
                                      <p:to>
                                        <p:strVal val="visible"/>
                                      </p:to>
                                    </p:set>
                                    <p:animEffect transition="in" filter="dissolve">
                                      <p:cBhvr>
                                        <p:cTn id="34" dur="500"/>
                                        <p:tgtEl>
                                          <p:spTgt spid="21821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18224"/>
                                        </p:tgtEl>
                                        <p:attrNameLst>
                                          <p:attrName>style.visibility</p:attrName>
                                        </p:attrNameLst>
                                      </p:cBhvr>
                                      <p:to>
                                        <p:strVal val="visible"/>
                                      </p:to>
                                    </p:set>
                                    <p:animEffect transition="in" filter="wipe(left)">
                                      <p:cBhvr>
                                        <p:cTn id="39" dur="500"/>
                                        <p:tgtEl>
                                          <p:spTgt spid="218224"/>
                                        </p:tgtEl>
                                      </p:cBhvr>
                                    </p:animEffect>
                                  </p:childTnLst>
                                </p:cTn>
                              </p:par>
                            </p:childTnLst>
                          </p:cTn>
                        </p:par>
                        <p:par>
                          <p:cTn id="40" fill="hold" nodeType="afterGroup">
                            <p:stCondLst>
                              <p:cond delay="500"/>
                            </p:stCondLst>
                            <p:childTnLst>
                              <p:par>
                                <p:cTn id="41" presetID="9" presetClass="entr" presetSubtype="0" fill="hold" nodeType="afterEffect">
                                  <p:stCondLst>
                                    <p:cond delay="0"/>
                                  </p:stCondLst>
                                  <p:childTnLst>
                                    <p:set>
                                      <p:cBhvr>
                                        <p:cTn id="42" dur="1" fill="hold">
                                          <p:stCondLst>
                                            <p:cond delay="0"/>
                                          </p:stCondLst>
                                        </p:cTn>
                                        <p:tgtEl>
                                          <p:spTgt spid="218222"/>
                                        </p:tgtEl>
                                        <p:attrNameLst>
                                          <p:attrName>style.visibility</p:attrName>
                                        </p:attrNameLst>
                                      </p:cBhvr>
                                      <p:to>
                                        <p:strVal val="visible"/>
                                      </p:to>
                                    </p:set>
                                    <p:animEffect transition="in" filter="dissolve">
                                      <p:cBhvr>
                                        <p:cTn id="43" dur="500"/>
                                        <p:tgtEl>
                                          <p:spTgt spid="21822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18225"/>
                                        </p:tgtEl>
                                        <p:attrNameLst>
                                          <p:attrName>style.visibility</p:attrName>
                                        </p:attrNameLst>
                                      </p:cBhvr>
                                      <p:to>
                                        <p:strVal val="visible"/>
                                      </p:to>
                                    </p:set>
                                    <p:animEffect transition="in" filter="wipe(left)">
                                      <p:cBhvr>
                                        <p:cTn id="48" dur="500"/>
                                        <p:tgtEl>
                                          <p:spTgt spid="218225"/>
                                        </p:tgtEl>
                                      </p:cBhvr>
                                    </p:animEffect>
                                  </p:childTnLst>
                                </p:cTn>
                              </p:par>
                            </p:childTnLst>
                          </p:cTn>
                        </p:par>
                        <p:par>
                          <p:cTn id="49" fill="hold" nodeType="afterGroup">
                            <p:stCondLst>
                              <p:cond delay="500"/>
                            </p:stCondLst>
                            <p:childTnLst>
                              <p:par>
                                <p:cTn id="50" presetID="9" presetClass="entr" presetSubtype="0" fill="hold" nodeType="afterEffect">
                                  <p:stCondLst>
                                    <p:cond delay="0"/>
                                  </p:stCondLst>
                                  <p:childTnLst>
                                    <p:set>
                                      <p:cBhvr>
                                        <p:cTn id="51" dur="1" fill="hold">
                                          <p:stCondLst>
                                            <p:cond delay="0"/>
                                          </p:stCondLst>
                                        </p:cTn>
                                        <p:tgtEl>
                                          <p:spTgt spid="218221"/>
                                        </p:tgtEl>
                                        <p:attrNameLst>
                                          <p:attrName>style.visibility</p:attrName>
                                        </p:attrNameLst>
                                      </p:cBhvr>
                                      <p:to>
                                        <p:strVal val="visible"/>
                                      </p:to>
                                    </p:set>
                                    <p:animEffect transition="in" filter="dissolve">
                                      <p:cBhvr>
                                        <p:cTn id="52" dur="500"/>
                                        <p:tgtEl>
                                          <p:spTgt spid="218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215" grpId="0" autoUpdateAnimBg="0"/>
      <p:bldP spid="218218" grpId="0" autoUpdateAnimBg="0"/>
      <p:bldP spid="218220" grpId="0" autoUpdateAnimBg="0"/>
      <p:bldP spid="218223" grpId="0" autoUpdateAnimBg="0"/>
      <p:bldP spid="218224" grpId="0" autoUpdateAnimBg="0"/>
      <p:bldP spid="218225"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Rectangle 4">
            <a:extLst>
              <a:ext uri="{FF2B5EF4-FFF2-40B4-BE49-F238E27FC236}">
                <a16:creationId xmlns:a16="http://schemas.microsoft.com/office/drawing/2014/main" id="{24AFDCBE-3C73-4D7A-8305-9D5948AE29F1}"/>
              </a:ext>
            </a:extLst>
          </p:cNvPr>
          <p:cNvSpPr>
            <a:spLocks noChangeArrowheads="1"/>
          </p:cNvSpPr>
          <p:nvPr/>
        </p:nvSpPr>
        <p:spPr bwMode="auto">
          <a:xfrm>
            <a:off x="539750" y="836613"/>
            <a:ext cx="8280400" cy="564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baseline="0">
                <a:solidFill>
                  <a:srgbClr val="990033"/>
                </a:solidFill>
              </a:rPr>
              <a:t>1. </a:t>
            </a:r>
            <a:r>
              <a:rPr lang="zh-CN" altLang="en-US" b="1" baseline="0">
                <a:solidFill>
                  <a:srgbClr val="990033"/>
                </a:solidFill>
              </a:rPr>
              <a:t>量子矩阵力学</a:t>
            </a:r>
          </a:p>
          <a:p>
            <a:endParaRPr lang="zh-CN" altLang="en-US" b="1" baseline="0">
              <a:solidFill>
                <a:srgbClr val="000066"/>
              </a:solidFill>
            </a:endParaRPr>
          </a:p>
          <a:p>
            <a:pPr>
              <a:lnSpc>
                <a:spcPct val="120000"/>
              </a:lnSpc>
            </a:pPr>
            <a:r>
              <a:rPr lang="zh-CN" altLang="en-US" b="1" baseline="0">
                <a:solidFill>
                  <a:srgbClr val="000066"/>
                </a:solidFill>
              </a:rPr>
              <a:t>        </a:t>
            </a:r>
            <a:r>
              <a:rPr lang="en-US" altLang="zh-CN" b="1" baseline="0">
                <a:solidFill>
                  <a:srgbClr val="000066"/>
                </a:solidFill>
              </a:rPr>
              <a:t>1925</a:t>
            </a:r>
            <a:r>
              <a:rPr lang="zh-CN" altLang="en-US" b="1" baseline="0">
                <a:solidFill>
                  <a:srgbClr val="000066"/>
                </a:solidFill>
              </a:rPr>
              <a:t>年</a:t>
            </a:r>
            <a:r>
              <a:rPr lang="en-US" altLang="zh-CN" b="1" i="1" baseline="0">
                <a:solidFill>
                  <a:srgbClr val="000066"/>
                </a:solidFill>
              </a:rPr>
              <a:t>W</a:t>
            </a:r>
            <a:r>
              <a:rPr lang="en-US" altLang="zh-CN" b="1" baseline="0">
                <a:solidFill>
                  <a:srgbClr val="000066"/>
                </a:solidFill>
              </a:rPr>
              <a:t>. </a:t>
            </a:r>
            <a:r>
              <a:rPr lang="en-US" altLang="zh-CN" b="1" i="1" baseline="0">
                <a:solidFill>
                  <a:srgbClr val="000066"/>
                </a:solidFill>
              </a:rPr>
              <a:t>Heisenberg </a:t>
            </a:r>
            <a:r>
              <a:rPr lang="zh-CN" altLang="en-US" b="1" baseline="0">
                <a:solidFill>
                  <a:srgbClr val="000066"/>
                </a:solidFill>
              </a:rPr>
              <a:t>抛弃了</a:t>
            </a:r>
            <a:r>
              <a:rPr lang="en-US" altLang="zh-CN" b="1" i="1" baseline="0">
                <a:solidFill>
                  <a:srgbClr val="000066"/>
                </a:solidFill>
              </a:rPr>
              <a:t>Bohr</a:t>
            </a:r>
            <a:r>
              <a:rPr lang="en-US" altLang="zh-CN" b="1" baseline="0">
                <a:solidFill>
                  <a:srgbClr val="000066"/>
                </a:solidFill>
              </a:rPr>
              <a:t> </a:t>
            </a:r>
            <a:r>
              <a:rPr lang="zh-CN" altLang="en-US" b="1" baseline="0">
                <a:solidFill>
                  <a:srgbClr val="000066"/>
                </a:solidFill>
              </a:rPr>
              <a:t>的电子轨道概念及有关经典运动学的量，而代之以辐射频率和强度等光学上的可观察量，并把 </a:t>
            </a:r>
            <a:r>
              <a:rPr lang="en-US" altLang="zh-CN" b="1" i="1" baseline="0">
                <a:solidFill>
                  <a:srgbClr val="000066"/>
                </a:solidFill>
              </a:rPr>
              <a:t>Bhor</a:t>
            </a:r>
            <a:r>
              <a:rPr lang="en-US" altLang="zh-CN" b="1" baseline="0">
                <a:solidFill>
                  <a:srgbClr val="000066"/>
                </a:solidFill>
              </a:rPr>
              <a:t> </a:t>
            </a:r>
            <a:r>
              <a:rPr lang="zh-CN" altLang="en-US" b="1" baseline="0">
                <a:solidFill>
                  <a:srgbClr val="000066"/>
                </a:solidFill>
              </a:rPr>
              <a:t>的对应原理加以扩充，将量子跃迁用厄密矩阵来描述，即把参与跃迁过程的两个状态量排成矩阵引进方程中，各矩阵元对应着各定态间的可能跃迁，从而得到了一种 </a:t>
            </a:r>
            <a:r>
              <a:rPr lang="en-US" altLang="zh-CN" b="1" i="1" baseline="0">
                <a:solidFill>
                  <a:srgbClr val="000066"/>
                </a:solidFill>
              </a:rPr>
              <a:t>x</a:t>
            </a:r>
            <a:r>
              <a:rPr lang="en-US" altLang="zh-CN" b="1" baseline="0">
                <a:solidFill>
                  <a:srgbClr val="000066"/>
                </a:solidFill>
              </a:rPr>
              <a:t>×</a:t>
            </a:r>
            <a:r>
              <a:rPr lang="en-US" altLang="zh-CN" b="1" i="1" baseline="0">
                <a:solidFill>
                  <a:srgbClr val="000066"/>
                </a:solidFill>
              </a:rPr>
              <a:t>y </a:t>
            </a:r>
            <a:r>
              <a:rPr lang="zh-CN" altLang="en-US" b="1" baseline="0">
                <a:solidFill>
                  <a:srgbClr val="000066"/>
                </a:solidFill>
              </a:rPr>
              <a:t>不同于 </a:t>
            </a:r>
            <a:r>
              <a:rPr lang="en-US" altLang="zh-CN" b="1" i="1" baseline="0">
                <a:solidFill>
                  <a:srgbClr val="000066"/>
                </a:solidFill>
              </a:rPr>
              <a:t>y</a:t>
            </a:r>
            <a:r>
              <a:rPr lang="en-US" altLang="zh-CN" b="1" baseline="0">
                <a:solidFill>
                  <a:srgbClr val="000066"/>
                </a:solidFill>
              </a:rPr>
              <a:t>×</a:t>
            </a:r>
            <a:r>
              <a:rPr lang="en-US" altLang="zh-CN" b="1" i="1" baseline="0">
                <a:solidFill>
                  <a:srgbClr val="000066"/>
                </a:solidFill>
              </a:rPr>
              <a:t>x </a:t>
            </a:r>
            <a:r>
              <a:rPr lang="zh-CN" altLang="en-US" b="1" baseline="0">
                <a:solidFill>
                  <a:srgbClr val="000066"/>
                </a:solidFill>
              </a:rPr>
              <a:t>的不可对易代数，若将跃迁过程几率幅度，取其模数的平方，便得到定态的能量和相应的跃迁过程几率。这标志着量子力学方案</a:t>
            </a:r>
            <a:r>
              <a:rPr lang="en-US" altLang="zh-CN" b="1" baseline="0">
                <a:solidFill>
                  <a:srgbClr val="000066"/>
                </a:solidFill>
              </a:rPr>
              <a:t>---</a:t>
            </a:r>
            <a:r>
              <a:rPr lang="zh-CN" altLang="en-US" b="1" baseline="0">
                <a:solidFill>
                  <a:srgbClr val="000066"/>
                </a:solidFill>
              </a:rPr>
              <a:t>矩阵力学的正式创立。随后他又提出了“测不准关系”，认为运动中的电子的位置与动量，不可能同时精确地描述。他指出微观粒子状态只能用几率描述。这是量子力学的一条主要原理。</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a:extLst>
              <a:ext uri="{FF2B5EF4-FFF2-40B4-BE49-F238E27FC236}">
                <a16:creationId xmlns:a16="http://schemas.microsoft.com/office/drawing/2014/main" id="{E0558270-AF01-40A2-9DC9-7C53595BDC68}"/>
              </a:ext>
            </a:extLst>
          </p:cNvPr>
          <p:cNvSpPr>
            <a:spLocks noChangeArrowheads="1"/>
          </p:cNvSpPr>
          <p:nvPr/>
        </p:nvSpPr>
        <p:spPr bwMode="auto">
          <a:xfrm>
            <a:off x="685800" y="5211763"/>
            <a:ext cx="198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zh-CN" b="1" baseline="0">
                <a:solidFill>
                  <a:srgbClr val="990033"/>
                </a:solidFill>
                <a:ea typeface="宋体" panose="02010600030101010101" pitchFamily="2" charset="-122"/>
              </a:rPr>
              <a:t>2. </a:t>
            </a:r>
            <a:r>
              <a:rPr lang="zh-CN" altLang="en-US" b="1" baseline="0">
                <a:solidFill>
                  <a:srgbClr val="990033"/>
                </a:solidFill>
                <a:ea typeface="宋体" panose="02010600030101010101" pitchFamily="2" charset="-122"/>
              </a:rPr>
              <a:t>奇异粒子</a:t>
            </a:r>
          </a:p>
          <a:p>
            <a:pPr eaLnBrk="0" hangingPunct="0"/>
            <a:r>
              <a:rPr lang="zh-CN" altLang="en-US" b="1" baseline="0">
                <a:solidFill>
                  <a:srgbClr val="990033"/>
                </a:solidFill>
                <a:ea typeface="宋体" panose="02010600030101010101" pitchFamily="2" charset="-122"/>
              </a:rPr>
              <a:t>      （</a:t>
            </a:r>
            <a:r>
              <a:rPr lang="en-US" altLang="zh-CN" b="1" baseline="0">
                <a:solidFill>
                  <a:srgbClr val="990033"/>
                </a:solidFill>
                <a:ea typeface="宋体" panose="02010600030101010101" pitchFamily="2" charset="-122"/>
              </a:rPr>
              <a:t>uus</a:t>
            </a:r>
            <a:r>
              <a:rPr lang="zh-CN" altLang="en-US" b="1" baseline="0">
                <a:solidFill>
                  <a:srgbClr val="990033"/>
                </a:solidFill>
                <a:ea typeface="宋体" panose="02010600030101010101" pitchFamily="2" charset="-122"/>
              </a:rPr>
              <a:t>）</a:t>
            </a:r>
          </a:p>
        </p:txBody>
      </p:sp>
      <p:graphicFrame>
        <p:nvGraphicFramePr>
          <p:cNvPr id="219139" name="Object 3">
            <a:extLst>
              <a:ext uri="{FF2B5EF4-FFF2-40B4-BE49-F238E27FC236}">
                <a16:creationId xmlns:a16="http://schemas.microsoft.com/office/drawing/2014/main" id="{CFDCFB2C-B005-4ABC-B4D4-C2F10A5E8A45}"/>
              </a:ext>
            </a:extLst>
          </p:cNvPr>
          <p:cNvGraphicFramePr>
            <a:graphicFrameLocks/>
          </p:cNvGraphicFramePr>
          <p:nvPr/>
        </p:nvGraphicFramePr>
        <p:xfrm>
          <a:off x="3387725" y="5160963"/>
          <a:ext cx="2636838" cy="725487"/>
        </p:xfrm>
        <a:graphic>
          <a:graphicData uri="http://schemas.openxmlformats.org/presentationml/2006/ole">
            <mc:AlternateContent xmlns:mc="http://schemas.openxmlformats.org/markup-compatibility/2006">
              <mc:Choice xmlns:v="urn:schemas-microsoft-com:vml" Requires="v">
                <p:oleObj spid="_x0000_s219248" name="公式" r:id="rId3" imgW="2997000" imgH="825480" progId="Equation.3">
                  <p:embed/>
                </p:oleObj>
              </mc:Choice>
              <mc:Fallback>
                <p:oleObj name="公式" r:id="rId3" imgW="2997000" imgH="825480"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725" y="5160963"/>
                        <a:ext cx="2636838" cy="725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140" name="Rectangle 4">
            <a:extLst>
              <a:ext uri="{FF2B5EF4-FFF2-40B4-BE49-F238E27FC236}">
                <a16:creationId xmlns:a16="http://schemas.microsoft.com/office/drawing/2014/main" id="{29D0F587-0467-46AB-A5AD-181236D5AE67}"/>
              </a:ext>
            </a:extLst>
          </p:cNvPr>
          <p:cNvSpPr>
            <a:spLocks noChangeArrowheads="1"/>
          </p:cNvSpPr>
          <p:nvPr/>
        </p:nvSpPr>
        <p:spPr bwMode="auto">
          <a:xfrm>
            <a:off x="2552700" y="5256213"/>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rgbClr val="000066"/>
                </a:solidFill>
                <a:ea typeface="宋体" panose="02010600030101010101" pitchFamily="2" charset="-122"/>
              </a:rPr>
              <a:t>电荷</a:t>
            </a:r>
          </a:p>
        </p:txBody>
      </p:sp>
      <p:graphicFrame>
        <p:nvGraphicFramePr>
          <p:cNvPr id="219141" name="Object 5">
            <a:extLst>
              <a:ext uri="{FF2B5EF4-FFF2-40B4-BE49-F238E27FC236}">
                <a16:creationId xmlns:a16="http://schemas.microsoft.com/office/drawing/2014/main" id="{CFE83981-7F29-484A-A3D2-750E241BF538}"/>
              </a:ext>
            </a:extLst>
          </p:cNvPr>
          <p:cNvGraphicFramePr>
            <a:graphicFrameLocks/>
          </p:cNvGraphicFramePr>
          <p:nvPr/>
        </p:nvGraphicFramePr>
        <p:xfrm>
          <a:off x="3419475" y="5876925"/>
          <a:ext cx="2044700" cy="725488"/>
        </p:xfrm>
        <a:graphic>
          <a:graphicData uri="http://schemas.openxmlformats.org/presentationml/2006/ole">
            <mc:AlternateContent xmlns:mc="http://schemas.openxmlformats.org/markup-compatibility/2006">
              <mc:Choice xmlns:v="urn:schemas-microsoft-com:vml" Requires="v">
                <p:oleObj spid="_x0000_s219249" name="公式" r:id="rId5" imgW="2323800" imgH="825480" progId="Equation.3">
                  <p:embed/>
                </p:oleObj>
              </mc:Choice>
              <mc:Fallback>
                <p:oleObj name="公式" r:id="rId5" imgW="2323800" imgH="825480" progId="Equation.3">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5876925"/>
                        <a:ext cx="2044700" cy="725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142" name="Rectangle 6">
            <a:extLst>
              <a:ext uri="{FF2B5EF4-FFF2-40B4-BE49-F238E27FC236}">
                <a16:creationId xmlns:a16="http://schemas.microsoft.com/office/drawing/2014/main" id="{C27FA627-F455-47FC-8C2D-944D0EA53B0F}"/>
              </a:ext>
            </a:extLst>
          </p:cNvPr>
          <p:cNvSpPr>
            <a:spLocks noChangeArrowheads="1"/>
          </p:cNvSpPr>
          <p:nvPr/>
        </p:nvSpPr>
        <p:spPr bwMode="auto">
          <a:xfrm>
            <a:off x="2238375" y="599598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rgbClr val="000066"/>
                </a:solidFill>
                <a:ea typeface="宋体" panose="02010600030101010101" pitchFamily="2" charset="-122"/>
              </a:rPr>
              <a:t>重子数</a:t>
            </a:r>
          </a:p>
        </p:txBody>
      </p:sp>
      <p:graphicFrame>
        <p:nvGraphicFramePr>
          <p:cNvPr id="219143" name="Object 7">
            <a:extLst>
              <a:ext uri="{FF2B5EF4-FFF2-40B4-BE49-F238E27FC236}">
                <a16:creationId xmlns:a16="http://schemas.microsoft.com/office/drawing/2014/main" id="{348DB3C7-8FF9-4624-AE26-A555568B93CD}"/>
              </a:ext>
            </a:extLst>
          </p:cNvPr>
          <p:cNvGraphicFramePr>
            <a:graphicFrameLocks/>
          </p:cNvGraphicFramePr>
          <p:nvPr/>
        </p:nvGraphicFramePr>
        <p:xfrm>
          <a:off x="7556500" y="5313363"/>
          <a:ext cx="849313" cy="279400"/>
        </p:xfrm>
        <a:graphic>
          <a:graphicData uri="http://schemas.openxmlformats.org/presentationml/2006/ole">
            <mc:AlternateContent xmlns:mc="http://schemas.openxmlformats.org/markup-compatibility/2006">
              <mc:Choice xmlns:v="urn:schemas-microsoft-com:vml" Requires="v">
                <p:oleObj spid="_x0000_s219250" name="公式" r:id="rId7" imgW="965160" imgH="317160" progId="Equation.3">
                  <p:embed/>
                </p:oleObj>
              </mc:Choice>
              <mc:Fallback>
                <p:oleObj name="公式" r:id="rId7" imgW="965160" imgH="317160" progId="Equation.3">
                  <p:embed/>
                  <p:pic>
                    <p:nvPicPr>
                      <p:cNvPr id="0"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0" y="5313363"/>
                        <a:ext cx="849313"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9144" name="Group 8">
            <a:extLst>
              <a:ext uri="{FF2B5EF4-FFF2-40B4-BE49-F238E27FC236}">
                <a16:creationId xmlns:a16="http://schemas.microsoft.com/office/drawing/2014/main" id="{5DFA46D6-5416-4FCD-97EA-C343E87FEF64}"/>
              </a:ext>
            </a:extLst>
          </p:cNvPr>
          <p:cNvGraphicFramePr>
            <a:graphicFrameLocks noGrp="1"/>
          </p:cNvGraphicFramePr>
          <p:nvPr/>
        </p:nvGraphicFramePr>
        <p:xfrm>
          <a:off x="685800" y="852488"/>
          <a:ext cx="8458200" cy="4002087"/>
        </p:xfrm>
        <a:graphic>
          <a:graphicData uri="http://schemas.openxmlformats.org/drawingml/2006/table">
            <a:tbl>
              <a:tblPr/>
              <a:tblGrid>
                <a:gridCol w="381000">
                  <a:extLst>
                    <a:ext uri="{9D8B030D-6E8A-4147-A177-3AD203B41FA5}">
                      <a16:colId xmlns:a16="http://schemas.microsoft.com/office/drawing/2014/main" val="290987646"/>
                    </a:ext>
                  </a:extLst>
                </a:gridCol>
                <a:gridCol w="990600">
                  <a:extLst>
                    <a:ext uri="{9D8B030D-6E8A-4147-A177-3AD203B41FA5}">
                      <a16:colId xmlns:a16="http://schemas.microsoft.com/office/drawing/2014/main" val="2366370851"/>
                    </a:ext>
                  </a:extLst>
                </a:gridCol>
                <a:gridCol w="815975">
                  <a:extLst>
                    <a:ext uri="{9D8B030D-6E8A-4147-A177-3AD203B41FA5}">
                      <a16:colId xmlns:a16="http://schemas.microsoft.com/office/drawing/2014/main" val="2045970769"/>
                    </a:ext>
                  </a:extLst>
                </a:gridCol>
                <a:gridCol w="768350">
                  <a:extLst>
                    <a:ext uri="{9D8B030D-6E8A-4147-A177-3AD203B41FA5}">
                      <a16:colId xmlns:a16="http://schemas.microsoft.com/office/drawing/2014/main" val="289871725"/>
                    </a:ext>
                  </a:extLst>
                </a:gridCol>
                <a:gridCol w="549275">
                  <a:extLst>
                    <a:ext uri="{9D8B030D-6E8A-4147-A177-3AD203B41FA5}">
                      <a16:colId xmlns:a16="http://schemas.microsoft.com/office/drawing/2014/main" val="1543447459"/>
                    </a:ext>
                  </a:extLst>
                </a:gridCol>
                <a:gridCol w="603250">
                  <a:extLst>
                    <a:ext uri="{9D8B030D-6E8A-4147-A177-3AD203B41FA5}">
                      <a16:colId xmlns:a16="http://schemas.microsoft.com/office/drawing/2014/main" val="1123886503"/>
                    </a:ext>
                  </a:extLst>
                </a:gridCol>
                <a:gridCol w="539750">
                  <a:extLst>
                    <a:ext uri="{9D8B030D-6E8A-4147-A177-3AD203B41FA5}">
                      <a16:colId xmlns:a16="http://schemas.microsoft.com/office/drawing/2014/main" val="477925635"/>
                    </a:ext>
                  </a:extLst>
                </a:gridCol>
                <a:gridCol w="804863">
                  <a:extLst>
                    <a:ext uri="{9D8B030D-6E8A-4147-A177-3AD203B41FA5}">
                      <a16:colId xmlns:a16="http://schemas.microsoft.com/office/drawing/2014/main" val="3294429039"/>
                    </a:ext>
                  </a:extLst>
                </a:gridCol>
                <a:gridCol w="679450">
                  <a:extLst>
                    <a:ext uri="{9D8B030D-6E8A-4147-A177-3AD203B41FA5}">
                      <a16:colId xmlns:a16="http://schemas.microsoft.com/office/drawing/2014/main" val="2502510047"/>
                    </a:ext>
                  </a:extLst>
                </a:gridCol>
                <a:gridCol w="860425">
                  <a:extLst>
                    <a:ext uri="{9D8B030D-6E8A-4147-A177-3AD203B41FA5}">
                      <a16:colId xmlns:a16="http://schemas.microsoft.com/office/drawing/2014/main" val="360075944"/>
                    </a:ext>
                  </a:extLst>
                </a:gridCol>
                <a:gridCol w="485775">
                  <a:extLst>
                    <a:ext uri="{9D8B030D-6E8A-4147-A177-3AD203B41FA5}">
                      <a16:colId xmlns:a16="http://schemas.microsoft.com/office/drawing/2014/main" val="2316559666"/>
                    </a:ext>
                  </a:extLst>
                </a:gridCol>
                <a:gridCol w="492125">
                  <a:extLst>
                    <a:ext uri="{9D8B030D-6E8A-4147-A177-3AD203B41FA5}">
                      <a16:colId xmlns:a16="http://schemas.microsoft.com/office/drawing/2014/main" val="3773519495"/>
                    </a:ext>
                  </a:extLst>
                </a:gridCol>
                <a:gridCol w="487362">
                  <a:extLst>
                    <a:ext uri="{9D8B030D-6E8A-4147-A177-3AD203B41FA5}">
                      <a16:colId xmlns:a16="http://schemas.microsoft.com/office/drawing/2014/main" val="2767902052"/>
                    </a:ext>
                  </a:extLst>
                </a:gridCol>
              </a:tblGrid>
              <a:tr h="1219200">
                <a:tc gridSpan="2">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夸克</a:t>
                      </a:r>
                    </a:p>
                  </a:txBody>
                  <a:tcPr anchor="ctr" horzOverflow="overflow">
                    <a:lnL w="28575"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质量</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电荷</a:t>
                      </a: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e</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自旋</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重子数</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同位旋</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同位旋分量</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奇异数</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超荷</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粲数</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底数</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顶数</a:t>
                      </a: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en-US" altLang="zh-CN"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endParaRP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60560132"/>
                  </a:ext>
                </a:extLst>
              </a:tr>
              <a:tr h="365125">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d</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下夸克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0.008</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rowSpan="6">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1/2</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rowSpan="6">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rowSpan="2">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1/2</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-1/2</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35370082"/>
                  </a:ext>
                </a:extLst>
              </a:tr>
              <a:tr h="365125">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u</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上夸克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0.004</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2/3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1/2</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17581247"/>
                  </a:ext>
                </a:extLst>
              </a:tr>
              <a:tr h="365125">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s</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奇夸克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0.15</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rowSpan="4">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rowSpan="4">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-2/3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3772857"/>
                  </a:ext>
                </a:extLst>
              </a:tr>
              <a:tr h="365125">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c</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粲夸克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1.5</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2/3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4412772"/>
                  </a:ext>
                </a:extLst>
              </a:tr>
              <a:tr h="365125">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b</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底夸克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4.7</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40458339"/>
                  </a:ext>
                </a:extLst>
              </a:tr>
              <a:tr h="465138">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t</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顶夸克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174</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2/3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437692284"/>
                  </a:ext>
                </a:extLst>
              </a:tr>
            </a:tbl>
          </a:graphicData>
        </a:graphic>
      </p:graphicFrame>
      <p:graphicFrame>
        <p:nvGraphicFramePr>
          <p:cNvPr id="219245" name="Object 109">
            <a:extLst>
              <a:ext uri="{FF2B5EF4-FFF2-40B4-BE49-F238E27FC236}">
                <a16:creationId xmlns:a16="http://schemas.microsoft.com/office/drawing/2014/main" id="{54C769E9-F01F-46B0-91BD-773925490466}"/>
              </a:ext>
            </a:extLst>
          </p:cNvPr>
          <p:cNvGraphicFramePr>
            <a:graphicFrameLocks/>
          </p:cNvGraphicFramePr>
          <p:nvPr/>
        </p:nvGraphicFramePr>
        <p:xfrm>
          <a:off x="7519988" y="6069013"/>
          <a:ext cx="971550" cy="279400"/>
        </p:xfrm>
        <a:graphic>
          <a:graphicData uri="http://schemas.openxmlformats.org/presentationml/2006/ole">
            <mc:AlternateContent xmlns:mc="http://schemas.openxmlformats.org/markup-compatibility/2006">
              <mc:Choice xmlns:v="urn:schemas-microsoft-com:vml" Requires="v">
                <p:oleObj spid="_x0000_s219251" name="公式" r:id="rId9" imgW="1104840" imgH="317160" progId="Equation.3">
                  <p:embed/>
                </p:oleObj>
              </mc:Choice>
              <mc:Fallback>
                <p:oleObj name="公式" r:id="rId9" imgW="1104840" imgH="317160" progId="Equation.3">
                  <p:embed/>
                  <p:pic>
                    <p:nvPicPr>
                      <p:cNvPr id="0" name="Object 10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9988" y="6069013"/>
                        <a:ext cx="97155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246" name="Text Box 110">
            <a:extLst>
              <a:ext uri="{FF2B5EF4-FFF2-40B4-BE49-F238E27FC236}">
                <a16:creationId xmlns:a16="http://schemas.microsoft.com/office/drawing/2014/main" id="{3CEF8EF3-11AC-493D-81A0-AD017E98B46A}"/>
              </a:ext>
            </a:extLst>
          </p:cNvPr>
          <p:cNvSpPr txBox="1">
            <a:spLocks noChangeArrowheads="1"/>
          </p:cNvSpPr>
          <p:nvPr/>
        </p:nvSpPr>
        <p:spPr bwMode="auto">
          <a:xfrm>
            <a:off x="6389688" y="522287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rgbClr val="000066"/>
                </a:solidFill>
                <a:ea typeface="宋体" panose="02010600030101010101" pitchFamily="2" charset="-122"/>
              </a:rPr>
              <a:t>奇异数</a:t>
            </a:r>
          </a:p>
        </p:txBody>
      </p:sp>
      <p:sp>
        <p:nvSpPr>
          <p:cNvPr id="219247" name="Text Box 111">
            <a:extLst>
              <a:ext uri="{FF2B5EF4-FFF2-40B4-BE49-F238E27FC236}">
                <a16:creationId xmlns:a16="http://schemas.microsoft.com/office/drawing/2014/main" id="{6026B85B-C347-4409-9F11-02953FDDB683}"/>
              </a:ext>
            </a:extLst>
          </p:cNvPr>
          <p:cNvSpPr txBox="1">
            <a:spLocks noChangeArrowheads="1"/>
          </p:cNvSpPr>
          <p:nvPr/>
        </p:nvSpPr>
        <p:spPr bwMode="auto">
          <a:xfrm>
            <a:off x="6588125" y="594995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rgbClr val="000066"/>
                </a:solidFill>
                <a:ea typeface="宋体" panose="02010600030101010101" pitchFamily="2" charset="-122"/>
              </a:rPr>
              <a:t>自旋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9140"/>
                                        </p:tgtEl>
                                        <p:attrNameLst>
                                          <p:attrName>style.visibility</p:attrName>
                                        </p:attrNameLst>
                                      </p:cBhvr>
                                      <p:to>
                                        <p:strVal val="visible"/>
                                      </p:to>
                                    </p:set>
                                  </p:childTnLst>
                                </p:cTn>
                              </p:par>
                            </p:childTnLst>
                          </p:cTn>
                        </p:par>
                        <p:par>
                          <p:cTn id="7" fill="hold" nodeType="afterGroup">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219142"/>
                                        </p:tgtEl>
                                        <p:attrNameLst>
                                          <p:attrName>style.visibility</p:attrName>
                                        </p:attrNameLst>
                                      </p:cBhvr>
                                      <p:to>
                                        <p:strVal val="visible"/>
                                      </p:to>
                                    </p:set>
                                    <p:animEffect transition="in" filter="dissolve">
                                      <p:cBhvr>
                                        <p:cTn id="10" dur="500"/>
                                        <p:tgtEl>
                                          <p:spTgt spid="21914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219139"/>
                                        </p:tgtEl>
                                        <p:attrNameLst>
                                          <p:attrName>style.visibility</p:attrName>
                                        </p:attrNameLst>
                                      </p:cBhvr>
                                      <p:to>
                                        <p:strVal val="visible"/>
                                      </p:to>
                                    </p:set>
                                    <p:animEffect transition="in" filter="wipe(left)">
                                      <p:cBhvr>
                                        <p:cTn id="15" dur="500"/>
                                        <p:tgtEl>
                                          <p:spTgt spid="21913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219141"/>
                                        </p:tgtEl>
                                        <p:attrNameLst>
                                          <p:attrName>style.visibility</p:attrName>
                                        </p:attrNameLst>
                                      </p:cBhvr>
                                      <p:to>
                                        <p:strVal val="visible"/>
                                      </p:to>
                                    </p:set>
                                    <p:animEffect transition="in" filter="wipe(left)">
                                      <p:cBhvr>
                                        <p:cTn id="20" dur="500"/>
                                        <p:tgtEl>
                                          <p:spTgt spid="21914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19246"/>
                                        </p:tgtEl>
                                        <p:attrNameLst>
                                          <p:attrName>style.visibility</p:attrName>
                                        </p:attrNameLst>
                                      </p:cBhvr>
                                      <p:to>
                                        <p:strVal val="visible"/>
                                      </p:to>
                                    </p:set>
                                  </p:childTnLst>
                                </p:cTn>
                              </p:par>
                            </p:childTnLst>
                          </p:cTn>
                        </p:par>
                        <p:par>
                          <p:cTn id="25" fill="hold" nodeType="afterGroup">
                            <p:stCondLst>
                              <p:cond delay="500"/>
                            </p:stCondLst>
                            <p:childTnLst>
                              <p:par>
                                <p:cTn id="26" presetID="1" presetClass="entr" presetSubtype="0" fill="hold" grpId="0" nodeType="afterEffect">
                                  <p:stCondLst>
                                    <p:cond delay="0"/>
                                  </p:stCondLst>
                                  <p:childTnLst>
                                    <p:set>
                                      <p:cBhvr>
                                        <p:cTn id="27" dur="1" fill="hold">
                                          <p:stCondLst>
                                            <p:cond delay="499"/>
                                          </p:stCondLst>
                                        </p:cTn>
                                        <p:tgtEl>
                                          <p:spTgt spid="219247"/>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219143"/>
                                        </p:tgtEl>
                                        <p:attrNameLst>
                                          <p:attrName>style.visibility</p:attrName>
                                        </p:attrNameLst>
                                      </p:cBhvr>
                                      <p:to>
                                        <p:strVal val="visible"/>
                                      </p:to>
                                    </p:set>
                                    <p:animEffect transition="in" filter="dissolve">
                                      <p:cBhvr>
                                        <p:cTn id="32" dur="500"/>
                                        <p:tgtEl>
                                          <p:spTgt spid="21914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219245"/>
                                        </p:tgtEl>
                                        <p:attrNameLst>
                                          <p:attrName>style.visibility</p:attrName>
                                        </p:attrNameLst>
                                      </p:cBhvr>
                                      <p:to>
                                        <p:strVal val="visible"/>
                                      </p:to>
                                    </p:set>
                                    <p:animEffect transition="in" filter="dissolve">
                                      <p:cBhvr>
                                        <p:cTn id="37" dur="500"/>
                                        <p:tgtEl>
                                          <p:spTgt spid="219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0" grpId="0" autoUpdateAnimBg="0"/>
      <p:bldP spid="219142" grpId="0" autoUpdateAnimBg="0"/>
      <p:bldP spid="219246" grpId="0" autoUpdateAnimBg="0"/>
      <p:bldP spid="219247"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0162" name="Group 2">
            <a:extLst>
              <a:ext uri="{FF2B5EF4-FFF2-40B4-BE49-F238E27FC236}">
                <a16:creationId xmlns:a16="http://schemas.microsoft.com/office/drawing/2014/main" id="{C914736C-CF00-4938-A9EC-8FD03E4F667D}"/>
              </a:ext>
            </a:extLst>
          </p:cNvPr>
          <p:cNvGraphicFramePr>
            <a:graphicFrameLocks noGrp="1"/>
          </p:cNvGraphicFramePr>
          <p:nvPr/>
        </p:nvGraphicFramePr>
        <p:xfrm>
          <a:off x="685800" y="708025"/>
          <a:ext cx="8458200" cy="4540250"/>
        </p:xfrm>
        <a:graphic>
          <a:graphicData uri="http://schemas.openxmlformats.org/drawingml/2006/table">
            <a:tbl>
              <a:tblPr/>
              <a:tblGrid>
                <a:gridCol w="381000">
                  <a:extLst>
                    <a:ext uri="{9D8B030D-6E8A-4147-A177-3AD203B41FA5}">
                      <a16:colId xmlns:a16="http://schemas.microsoft.com/office/drawing/2014/main" val="301525771"/>
                    </a:ext>
                  </a:extLst>
                </a:gridCol>
                <a:gridCol w="990600">
                  <a:extLst>
                    <a:ext uri="{9D8B030D-6E8A-4147-A177-3AD203B41FA5}">
                      <a16:colId xmlns:a16="http://schemas.microsoft.com/office/drawing/2014/main" val="4204982516"/>
                    </a:ext>
                  </a:extLst>
                </a:gridCol>
                <a:gridCol w="815975">
                  <a:extLst>
                    <a:ext uri="{9D8B030D-6E8A-4147-A177-3AD203B41FA5}">
                      <a16:colId xmlns:a16="http://schemas.microsoft.com/office/drawing/2014/main" val="2478669079"/>
                    </a:ext>
                  </a:extLst>
                </a:gridCol>
                <a:gridCol w="768350">
                  <a:extLst>
                    <a:ext uri="{9D8B030D-6E8A-4147-A177-3AD203B41FA5}">
                      <a16:colId xmlns:a16="http://schemas.microsoft.com/office/drawing/2014/main" val="2886422668"/>
                    </a:ext>
                  </a:extLst>
                </a:gridCol>
                <a:gridCol w="549275">
                  <a:extLst>
                    <a:ext uri="{9D8B030D-6E8A-4147-A177-3AD203B41FA5}">
                      <a16:colId xmlns:a16="http://schemas.microsoft.com/office/drawing/2014/main" val="61323185"/>
                    </a:ext>
                  </a:extLst>
                </a:gridCol>
                <a:gridCol w="603250">
                  <a:extLst>
                    <a:ext uri="{9D8B030D-6E8A-4147-A177-3AD203B41FA5}">
                      <a16:colId xmlns:a16="http://schemas.microsoft.com/office/drawing/2014/main" val="325621546"/>
                    </a:ext>
                  </a:extLst>
                </a:gridCol>
                <a:gridCol w="539750">
                  <a:extLst>
                    <a:ext uri="{9D8B030D-6E8A-4147-A177-3AD203B41FA5}">
                      <a16:colId xmlns:a16="http://schemas.microsoft.com/office/drawing/2014/main" val="2125639920"/>
                    </a:ext>
                  </a:extLst>
                </a:gridCol>
                <a:gridCol w="804863">
                  <a:extLst>
                    <a:ext uri="{9D8B030D-6E8A-4147-A177-3AD203B41FA5}">
                      <a16:colId xmlns:a16="http://schemas.microsoft.com/office/drawing/2014/main" val="673465202"/>
                    </a:ext>
                  </a:extLst>
                </a:gridCol>
                <a:gridCol w="679450">
                  <a:extLst>
                    <a:ext uri="{9D8B030D-6E8A-4147-A177-3AD203B41FA5}">
                      <a16:colId xmlns:a16="http://schemas.microsoft.com/office/drawing/2014/main" val="455630752"/>
                    </a:ext>
                  </a:extLst>
                </a:gridCol>
                <a:gridCol w="860425">
                  <a:extLst>
                    <a:ext uri="{9D8B030D-6E8A-4147-A177-3AD203B41FA5}">
                      <a16:colId xmlns:a16="http://schemas.microsoft.com/office/drawing/2014/main" val="2814725887"/>
                    </a:ext>
                  </a:extLst>
                </a:gridCol>
                <a:gridCol w="485775">
                  <a:extLst>
                    <a:ext uri="{9D8B030D-6E8A-4147-A177-3AD203B41FA5}">
                      <a16:colId xmlns:a16="http://schemas.microsoft.com/office/drawing/2014/main" val="3683245816"/>
                    </a:ext>
                  </a:extLst>
                </a:gridCol>
                <a:gridCol w="492125">
                  <a:extLst>
                    <a:ext uri="{9D8B030D-6E8A-4147-A177-3AD203B41FA5}">
                      <a16:colId xmlns:a16="http://schemas.microsoft.com/office/drawing/2014/main" val="1805785959"/>
                    </a:ext>
                  </a:extLst>
                </a:gridCol>
                <a:gridCol w="487362">
                  <a:extLst>
                    <a:ext uri="{9D8B030D-6E8A-4147-A177-3AD203B41FA5}">
                      <a16:colId xmlns:a16="http://schemas.microsoft.com/office/drawing/2014/main" val="3572591164"/>
                    </a:ext>
                  </a:extLst>
                </a:gridCol>
              </a:tblGrid>
              <a:tr h="1219200">
                <a:tc gridSpan="2">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夸克</a:t>
                      </a:r>
                    </a:p>
                  </a:txBody>
                  <a:tcPr anchor="ctr" horzOverflow="overflow">
                    <a:lnL w="28575"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质量</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电荷</a:t>
                      </a: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e</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自旋</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重子数</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同位旋</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同位旋分量</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奇异数</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超荷</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粲数</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底数</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rgbClr val="A50021"/>
                        </a:buClr>
                        <a:buSzPct val="75000"/>
                        <a:buFont typeface="Wingdings" panose="05000000000000000000" pitchFamily="2" charset="2"/>
                        <a:buNone/>
                        <a:tabLst/>
                      </a:pPr>
                      <a:r>
                        <a:rPr kumimoji="1" lang="zh-CN" altLang="en-US"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rPr>
                        <a:t>顶数</a:t>
                      </a:r>
                    </a:p>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en-US" altLang="zh-CN" sz="2400" b="1" i="0" u="none" strike="noStrike" cap="none" normalizeH="0" baseline="0">
                        <a:ln>
                          <a:noFill/>
                        </a:ln>
                        <a:solidFill>
                          <a:srgbClr val="000066"/>
                        </a:solidFill>
                        <a:effectLst/>
                        <a:latin typeface="Times New Roman" panose="02020603050405020304" pitchFamily="18" charset="0"/>
                        <a:ea typeface="宋体" panose="02010600030101010101" pitchFamily="2" charset="-122"/>
                      </a:endParaRP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61379043"/>
                  </a:ext>
                </a:extLst>
              </a:tr>
              <a:tr h="365125">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d</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下夸克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0.008</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rowSpan="6">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1/2</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rowSpan="6">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rowSpan="2">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1/2</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-1/2</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54815718"/>
                  </a:ext>
                </a:extLst>
              </a:tr>
              <a:tr h="365125">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u</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上夸克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0.004</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2/3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1/2</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57532626"/>
                  </a:ext>
                </a:extLst>
              </a:tr>
              <a:tr h="365125">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s</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奇夸克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0.15</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rowSpan="4">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rowSpan="4">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-2/3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82860767"/>
                  </a:ext>
                </a:extLst>
              </a:tr>
              <a:tr h="365125">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c</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粲夸克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1.5</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2/3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73895907"/>
                  </a:ext>
                </a:extLst>
              </a:tr>
              <a:tr h="365125">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b</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底夸克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4.7</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9099951"/>
                  </a:ext>
                </a:extLst>
              </a:tr>
              <a:tr h="501650">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4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t</a:t>
                      </a:r>
                      <a:endParaRPr kumimoji="1" lang="en-US"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zh-CN" altLang="en-US"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顶夸克</a:t>
                      </a: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174</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2/3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a:t>
                      </a: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932279368"/>
                  </a:ext>
                </a:extLst>
              </a:tr>
              <a:tr h="501650">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zh-CN"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rgbClr val="339966"/>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solidFill>
                      <a:srgbClr val="0033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zh-CN" altLang="zh-CN" sz="20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339966"/>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solidFill>
                      <a:srgbClr val="0033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zh-CN"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endParaRP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solidFill>
                      <a:srgbClr val="0033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solidFill>
                      <a:srgbClr val="0033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1/2</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solidFill>
                      <a:srgbClr val="0033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-1/3</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solidFill>
                      <a:srgbClr val="0033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zh-CN"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endParaRP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solidFill>
                      <a:srgbClr val="0033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1/2</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solidFill>
                      <a:srgbClr val="0033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r>
                        <a:rPr kumimoji="1" lang="en-US"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rPr>
                        <a:t>0</a:t>
                      </a: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solidFill>
                      <a:srgbClr val="0033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zh-CN"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endParaRP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solidFill>
                      <a:srgbClr val="0033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zh-CN"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endParaRP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solidFill>
                      <a:srgbClr val="0033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zh-CN"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endParaRPr>
                    </a:p>
                  </a:txBody>
                  <a:tcPr anchor="ctr" horzOverflow="overflow">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solidFill>
                      <a:srgbClr val="003366"/>
                    </a:solidFill>
                  </a:tcPr>
                </a:tc>
                <a:tc>
                  <a:txBody>
                    <a:bodyPr/>
                    <a:lstStyle>
                      <a:lvl1pPr>
                        <a:spcBef>
                          <a:spcPct val="20000"/>
                        </a:spcBef>
                        <a:buClr>
                          <a:srgbClr val="A50021"/>
                        </a:buClr>
                        <a:buSzPct val="75000"/>
                        <a:buFont typeface="Wingdings" panose="05000000000000000000" pitchFamily="2" charset="2"/>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A50021"/>
                        </a:buClr>
                        <a:buSzPct val="75000"/>
                        <a:buFont typeface="Wingdings" panose="05000000000000000000" pitchFamily="2" charset="2"/>
                        <a:buNone/>
                        <a:tabLst/>
                      </a:pPr>
                      <a:endParaRPr kumimoji="1" lang="zh-CN" altLang="zh-CN" sz="2000" b="1" i="0" u="none" strike="noStrike" cap="none" normalizeH="0" baseline="0">
                        <a:ln>
                          <a:noFill/>
                        </a:ln>
                        <a:solidFill>
                          <a:srgbClr val="33CCFF"/>
                        </a:solidFill>
                        <a:effectLst/>
                        <a:latin typeface="Times New Roman" panose="02020603050405020304" pitchFamily="18" charset="0"/>
                        <a:ea typeface="宋体" panose="02010600030101010101" pitchFamily="2" charset="-122"/>
                      </a:endParaRPr>
                    </a:p>
                  </a:txBody>
                  <a:tcPr anchor="ctr" horzOverflow="overflow">
                    <a:lnL w="19050"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solidFill>
                      <a:srgbClr val="003366"/>
                    </a:solidFill>
                  </a:tcPr>
                </a:tc>
                <a:extLst>
                  <a:ext uri="{0D108BD9-81ED-4DB2-BD59-A6C34878D82A}">
                    <a16:rowId xmlns:a16="http://schemas.microsoft.com/office/drawing/2014/main" val="2405843261"/>
                  </a:ext>
                </a:extLst>
              </a:tr>
            </a:tbl>
          </a:graphicData>
        </a:graphic>
      </p:graphicFrame>
      <p:graphicFrame>
        <p:nvGraphicFramePr>
          <p:cNvPr id="220279" name="Object 119">
            <a:extLst>
              <a:ext uri="{FF2B5EF4-FFF2-40B4-BE49-F238E27FC236}">
                <a16:creationId xmlns:a16="http://schemas.microsoft.com/office/drawing/2014/main" id="{CD74975C-D2CC-46DB-811D-267701C840E5}"/>
              </a:ext>
            </a:extLst>
          </p:cNvPr>
          <p:cNvGraphicFramePr>
            <a:graphicFrameLocks noChangeAspect="1"/>
          </p:cNvGraphicFramePr>
          <p:nvPr/>
        </p:nvGraphicFramePr>
        <p:xfrm>
          <a:off x="754063" y="4746625"/>
          <a:ext cx="312737" cy="457200"/>
        </p:xfrm>
        <a:graphic>
          <a:graphicData uri="http://schemas.openxmlformats.org/presentationml/2006/ole">
            <mc:AlternateContent xmlns:mc="http://schemas.openxmlformats.org/markup-compatibility/2006">
              <mc:Choice xmlns:v="urn:schemas-microsoft-com:vml" Requires="v">
                <p:oleObj spid="_x0000_s220293" name="Equation" r:id="rId3" imgW="139680" imgH="203040" progId="Equation.3">
                  <p:embed/>
                </p:oleObj>
              </mc:Choice>
              <mc:Fallback>
                <p:oleObj name="Equation" r:id="rId3" imgW="139680" imgH="203040" progId="Equation.3">
                  <p:embed/>
                  <p:pic>
                    <p:nvPicPr>
                      <p:cNvPr id="0" name="Object 1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063" y="4746625"/>
                        <a:ext cx="312737"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20280" name="Group 120">
            <a:extLst>
              <a:ext uri="{FF2B5EF4-FFF2-40B4-BE49-F238E27FC236}">
                <a16:creationId xmlns:a16="http://schemas.microsoft.com/office/drawing/2014/main" id="{81335255-7787-4D29-A258-A664E6D80E37}"/>
              </a:ext>
            </a:extLst>
          </p:cNvPr>
          <p:cNvGrpSpPr>
            <a:grpSpLocks/>
          </p:cNvGrpSpPr>
          <p:nvPr/>
        </p:nvGrpSpPr>
        <p:grpSpPr bwMode="auto">
          <a:xfrm>
            <a:off x="685800" y="5402263"/>
            <a:ext cx="1619250" cy="1096962"/>
            <a:chOff x="116" y="3341"/>
            <a:chExt cx="1020" cy="691"/>
          </a:xfrm>
        </p:grpSpPr>
        <p:sp>
          <p:nvSpPr>
            <p:cNvPr id="220281" name="Rectangle 121">
              <a:extLst>
                <a:ext uri="{FF2B5EF4-FFF2-40B4-BE49-F238E27FC236}">
                  <a16:creationId xmlns:a16="http://schemas.microsoft.com/office/drawing/2014/main" id="{2FE33231-480F-4995-868C-AABC4E4CF9F4}"/>
                </a:ext>
              </a:extLst>
            </p:cNvPr>
            <p:cNvSpPr>
              <a:spLocks noChangeArrowheads="1"/>
            </p:cNvSpPr>
            <p:nvPr/>
          </p:nvSpPr>
          <p:spPr bwMode="auto">
            <a:xfrm>
              <a:off x="116" y="3341"/>
              <a:ext cx="10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baseline="0">
                  <a:solidFill>
                    <a:srgbClr val="990033"/>
                  </a:solidFill>
                  <a:ea typeface="宋体" panose="02010600030101010101" pitchFamily="2" charset="-122"/>
                </a:rPr>
                <a:t>3.π</a:t>
              </a:r>
              <a:r>
                <a:rPr lang="en-US" altLang="zh-CN" sz="2800" b="1">
                  <a:solidFill>
                    <a:srgbClr val="990033"/>
                  </a:solidFill>
                  <a:ea typeface="宋体" panose="02010600030101010101" pitchFamily="2" charset="-122"/>
                </a:rPr>
                <a:t>+ </a:t>
              </a:r>
              <a:r>
                <a:rPr lang="zh-CN" altLang="en-US" b="1" baseline="0">
                  <a:solidFill>
                    <a:srgbClr val="990033"/>
                  </a:solidFill>
                  <a:ea typeface="宋体" panose="02010600030101010101" pitchFamily="2" charset="-122"/>
                </a:rPr>
                <a:t>介子</a:t>
              </a:r>
            </a:p>
          </p:txBody>
        </p:sp>
        <p:graphicFrame>
          <p:nvGraphicFramePr>
            <p:cNvPr id="220282" name="Object 122">
              <a:extLst>
                <a:ext uri="{FF2B5EF4-FFF2-40B4-BE49-F238E27FC236}">
                  <a16:creationId xmlns:a16="http://schemas.microsoft.com/office/drawing/2014/main" id="{53C98A48-7C9B-441B-B9B6-86CDA8EBC59E}"/>
                </a:ext>
              </a:extLst>
            </p:cNvPr>
            <p:cNvGraphicFramePr>
              <a:graphicFrameLocks noChangeAspect="1"/>
            </p:cNvGraphicFramePr>
            <p:nvPr/>
          </p:nvGraphicFramePr>
          <p:xfrm>
            <a:off x="528" y="3696"/>
            <a:ext cx="480" cy="336"/>
          </p:xfrm>
          <a:graphic>
            <a:graphicData uri="http://schemas.openxmlformats.org/presentationml/2006/ole">
              <mc:AlternateContent xmlns:mc="http://schemas.openxmlformats.org/markup-compatibility/2006">
                <mc:Choice xmlns:v="urn:schemas-microsoft-com:vml" Requires="v">
                  <p:oleObj spid="_x0000_s220294" name="Equation" r:id="rId5" imgW="330120" imgH="228600" progId="Equation.3">
                    <p:embed/>
                  </p:oleObj>
                </mc:Choice>
                <mc:Fallback>
                  <p:oleObj name="Equation" r:id="rId5" imgW="330120" imgH="228600" progId="Equation.3">
                    <p:embed/>
                    <p:pic>
                      <p:nvPicPr>
                        <p:cNvPr id="0" name="Object 1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 y="3696"/>
                          <a:ext cx="480"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20283" name="Object 123">
            <a:extLst>
              <a:ext uri="{FF2B5EF4-FFF2-40B4-BE49-F238E27FC236}">
                <a16:creationId xmlns:a16="http://schemas.microsoft.com/office/drawing/2014/main" id="{52D22CB7-E7E4-4BCA-BDCD-779501C6186D}"/>
              </a:ext>
            </a:extLst>
          </p:cNvPr>
          <p:cNvGraphicFramePr>
            <a:graphicFrameLocks/>
          </p:cNvGraphicFramePr>
          <p:nvPr/>
        </p:nvGraphicFramePr>
        <p:xfrm>
          <a:off x="3646488" y="5340350"/>
          <a:ext cx="2000250" cy="725488"/>
        </p:xfrm>
        <a:graphic>
          <a:graphicData uri="http://schemas.openxmlformats.org/presentationml/2006/ole">
            <mc:AlternateContent xmlns:mc="http://schemas.openxmlformats.org/markup-compatibility/2006">
              <mc:Choice xmlns:v="urn:schemas-microsoft-com:vml" Requires="v">
                <p:oleObj spid="_x0000_s220295" name="公式" r:id="rId7" imgW="2273040" imgH="825480" progId="Equation.3">
                  <p:embed/>
                </p:oleObj>
              </mc:Choice>
              <mc:Fallback>
                <p:oleObj name="公式" r:id="rId7" imgW="2273040" imgH="825480" progId="Equation.3">
                  <p:embed/>
                  <p:pic>
                    <p:nvPicPr>
                      <p:cNvPr id="0" name="Object 12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6488" y="5340350"/>
                        <a:ext cx="2000250" cy="725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0284" name="Object 124">
            <a:extLst>
              <a:ext uri="{FF2B5EF4-FFF2-40B4-BE49-F238E27FC236}">
                <a16:creationId xmlns:a16="http://schemas.microsoft.com/office/drawing/2014/main" id="{2DF40AD4-C8FD-46E4-94B3-342229871303}"/>
              </a:ext>
            </a:extLst>
          </p:cNvPr>
          <p:cNvGraphicFramePr>
            <a:graphicFrameLocks/>
          </p:cNvGraphicFramePr>
          <p:nvPr/>
        </p:nvGraphicFramePr>
        <p:xfrm>
          <a:off x="3606800" y="6132513"/>
          <a:ext cx="1641475" cy="725487"/>
        </p:xfrm>
        <a:graphic>
          <a:graphicData uri="http://schemas.openxmlformats.org/presentationml/2006/ole">
            <mc:AlternateContent xmlns:mc="http://schemas.openxmlformats.org/markup-compatibility/2006">
              <mc:Choice xmlns:v="urn:schemas-microsoft-com:vml" Requires="v">
                <p:oleObj spid="_x0000_s220296" name="公式" r:id="rId9" imgW="1866600" imgH="825480" progId="Equation.3">
                  <p:embed/>
                </p:oleObj>
              </mc:Choice>
              <mc:Fallback>
                <p:oleObj name="公式" r:id="rId9" imgW="1866600" imgH="825480" progId="Equation.3">
                  <p:embed/>
                  <p:pic>
                    <p:nvPicPr>
                      <p:cNvPr id="0" name="Object 12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6800" y="6132513"/>
                        <a:ext cx="1641475" cy="725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0285" name="Rectangle 125">
            <a:extLst>
              <a:ext uri="{FF2B5EF4-FFF2-40B4-BE49-F238E27FC236}">
                <a16:creationId xmlns:a16="http://schemas.microsoft.com/office/drawing/2014/main" id="{04E6ED8C-BCBC-4D8E-B195-5C4687F63718}"/>
              </a:ext>
            </a:extLst>
          </p:cNvPr>
          <p:cNvSpPr>
            <a:spLocks noChangeArrowheads="1"/>
          </p:cNvSpPr>
          <p:nvPr/>
        </p:nvSpPr>
        <p:spPr bwMode="auto">
          <a:xfrm>
            <a:off x="2355850" y="6213475"/>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rgbClr val="000066"/>
                </a:solidFill>
                <a:ea typeface="宋体" panose="02010600030101010101" pitchFamily="2" charset="-122"/>
              </a:rPr>
              <a:t>重子数</a:t>
            </a:r>
          </a:p>
        </p:txBody>
      </p:sp>
      <p:graphicFrame>
        <p:nvGraphicFramePr>
          <p:cNvPr id="220286" name="Object 126">
            <a:extLst>
              <a:ext uri="{FF2B5EF4-FFF2-40B4-BE49-F238E27FC236}">
                <a16:creationId xmlns:a16="http://schemas.microsoft.com/office/drawing/2014/main" id="{0DE4D882-ABB4-44F9-A510-53A700E1A148}"/>
              </a:ext>
            </a:extLst>
          </p:cNvPr>
          <p:cNvGraphicFramePr>
            <a:graphicFrameLocks/>
          </p:cNvGraphicFramePr>
          <p:nvPr/>
        </p:nvGraphicFramePr>
        <p:xfrm>
          <a:off x="7716838" y="5487988"/>
          <a:ext cx="771525" cy="279400"/>
        </p:xfrm>
        <a:graphic>
          <a:graphicData uri="http://schemas.openxmlformats.org/presentationml/2006/ole">
            <mc:AlternateContent xmlns:mc="http://schemas.openxmlformats.org/markup-compatibility/2006">
              <mc:Choice xmlns:v="urn:schemas-microsoft-com:vml" Requires="v">
                <p:oleObj spid="_x0000_s220297" name="公式" r:id="rId11" imgW="876240" imgH="317160" progId="Equation.3">
                  <p:embed/>
                </p:oleObj>
              </mc:Choice>
              <mc:Fallback>
                <p:oleObj name="公式" r:id="rId11" imgW="876240" imgH="317160" progId="Equation.3">
                  <p:embed/>
                  <p:pic>
                    <p:nvPicPr>
                      <p:cNvPr id="0" name="Object 12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16838" y="5487988"/>
                        <a:ext cx="771525"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0287" name="Rectangle 127">
            <a:extLst>
              <a:ext uri="{FF2B5EF4-FFF2-40B4-BE49-F238E27FC236}">
                <a16:creationId xmlns:a16="http://schemas.microsoft.com/office/drawing/2014/main" id="{498240A3-A8CE-401E-80D4-C500BEC838EA}"/>
              </a:ext>
            </a:extLst>
          </p:cNvPr>
          <p:cNvSpPr>
            <a:spLocks noChangeArrowheads="1"/>
          </p:cNvSpPr>
          <p:nvPr/>
        </p:nvSpPr>
        <p:spPr bwMode="auto">
          <a:xfrm>
            <a:off x="2635250" y="5397500"/>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rgbClr val="000066"/>
                </a:solidFill>
                <a:ea typeface="宋体" panose="02010600030101010101" pitchFamily="2" charset="-122"/>
              </a:rPr>
              <a:t>电荷</a:t>
            </a:r>
          </a:p>
        </p:txBody>
      </p:sp>
      <p:sp>
        <p:nvSpPr>
          <p:cNvPr id="220288" name="Text Box 128">
            <a:extLst>
              <a:ext uri="{FF2B5EF4-FFF2-40B4-BE49-F238E27FC236}">
                <a16:creationId xmlns:a16="http://schemas.microsoft.com/office/drawing/2014/main" id="{39849F68-6BF8-4CEF-8C3A-F9320B2E212A}"/>
              </a:ext>
            </a:extLst>
          </p:cNvPr>
          <p:cNvSpPr txBox="1">
            <a:spLocks noChangeArrowheads="1"/>
          </p:cNvSpPr>
          <p:nvPr/>
        </p:nvSpPr>
        <p:spPr bwMode="auto">
          <a:xfrm>
            <a:off x="6445250" y="535781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rgbClr val="000066"/>
                </a:solidFill>
                <a:ea typeface="宋体" panose="02010600030101010101" pitchFamily="2" charset="-122"/>
              </a:rPr>
              <a:t>奇异数</a:t>
            </a:r>
          </a:p>
        </p:txBody>
      </p:sp>
      <p:sp>
        <p:nvSpPr>
          <p:cNvPr id="220289" name="Text Box 129">
            <a:extLst>
              <a:ext uri="{FF2B5EF4-FFF2-40B4-BE49-F238E27FC236}">
                <a16:creationId xmlns:a16="http://schemas.microsoft.com/office/drawing/2014/main" id="{4BC7EF17-8371-4E89-A097-FBCD0AB5CA04}"/>
              </a:ext>
            </a:extLst>
          </p:cNvPr>
          <p:cNvSpPr txBox="1">
            <a:spLocks noChangeArrowheads="1"/>
          </p:cNvSpPr>
          <p:nvPr/>
        </p:nvSpPr>
        <p:spPr bwMode="auto">
          <a:xfrm>
            <a:off x="6732588" y="586263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rgbClr val="000066"/>
                </a:solidFill>
                <a:ea typeface="宋体" panose="02010600030101010101" pitchFamily="2" charset="-122"/>
              </a:rPr>
              <a:t>自旋</a:t>
            </a:r>
          </a:p>
        </p:txBody>
      </p:sp>
      <p:sp>
        <p:nvSpPr>
          <p:cNvPr id="220290" name="Text Box 130">
            <a:extLst>
              <a:ext uri="{FF2B5EF4-FFF2-40B4-BE49-F238E27FC236}">
                <a16:creationId xmlns:a16="http://schemas.microsoft.com/office/drawing/2014/main" id="{8ECD3518-9FBE-48FF-A284-5B696E5E573D}"/>
              </a:ext>
            </a:extLst>
          </p:cNvPr>
          <p:cNvSpPr txBox="1">
            <a:spLocks noChangeArrowheads="1"/>
          </p:cNvSpPr>
          <p:nvPr/>
        </p:nvSpPr>
        <p:spPr bwMode="auto">
          <a:xfrm>
            <a:off x="5945188" y="6400800"/>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rgbClr val="000066"/>
                </a:solidFill>
                <a:ea typeface="宋体" panose="02010600030101010101" pitchFamily="2" charset="-122"/>
              </a:rPr>
              <a:t>同位旋分量</a:t>
            </a:r>
          </a:p>
        </p:txBody>
      </p:sp>
      <p:graphicFrame>
        <p:nvGraphicFramePr>
          <p:cNvPr id="220291" name="Object 131">
            <a:extLst>
              <a:ext uri="{FF2B5EF4-FFF2-40B4-BE49-F238E27FC236}">
                <a16:creationId xmlns:a16="http://schemas.microsoft.com/office/drawing/2014/main" id="{FEE8A2B6-B4B0-4537-8B01-F5579A932F1F}"/>
              </a:ext>
            </a:extLst>
          </p:cNvPr>
          <p:cNvGraphicFramePr>
            <a:graphicFrameLocks/>
          </p:cNvGraphicFramePr>
          <p:nvPr/>
        </p:nvGraphicFramePr>
        <p:xfrm>
          <a:off x="7716838" y="6457950"/>
          <a:ext cx="703262" cy="368300"/>
        </p:xfrm>
        <a:graphic>
          <a:graphicData uri="http://schemas.openxmlformats.org/presentationml/2006/ole">
            <mc:AlternateContent xmlns:mc="http://schemas.openxmlformats.org/markup-compatibility/2006">
              <mc:Choice xmlns:v="urn:schemas-microsoft-com:vml" Requires="v">
                <p:oleObj spid="_x0000_s220298" name="公式" r:id="rId13" imgW="799920" imgH="419040" progId="Equation.3">
                  <p:embed/>
                </p:oleObj>
              </mc:Choice>
              <mc:Fallback>
                <p:oleObj name="公式" r:id="rId13" imgW="799920" imgH="419040" progId="Equation.3">
                  <p:embed/>
                  <p:pic>
                    <p:nvPicPr>
                      <p:cNvPr id="0" name="Object 13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16838" y="6457950"/>
                        <a:ext cx="703262"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0292" name="Object 132">
            <a:extLst>
              <a:ext uri="{FF2B5EF4-FFF2-40B4-BE49-F238E27FC236}">
                <a16:creationId xmlns:a16="http://schemas.microsoft.com/office/drawing/2014/main" id="{0649B196-6421-48D9-8B86-D5E275260204}"/>
              </a:ext>
            </a:extLst>
          </p:cNvPr>
          <p:cNvGraphicFramePr>
            <a:graphicFrameLocks/>
          </p:cNvGraphicFramePr>
          <p:nvPr/>
        </p:nvGraphicFramePr>
        <p:xfrm>
          <a:off x="7783513" y="6002338"/>
          <a:ext cx="971550" cy="279400"/>
        </p:xfrm>
        <a:graphic>
          <a:graphicData uri="http://schemas.openxmlformats.org/presentationml/2006/ole">
            <mc:AlternateContent xmlns:mc="http://schemas.openxmlformats.org/markup-compatibility/2006">
              <mc:Choice xmlns:v="urn:schemas-microsoft-com:vml" Requires="v">
                <p:oleObj spid="_x0000_s220299" name="公式" r:id="rId15" imgW="1104840" imgH="317160" progId="Equation.3">
                  <p:embed/>
                </p:oleObj>
              </mc:Choice>
              <mc:Fallback>
                <p:oleObj name="公式" r:id="rId15" imgW="1104840" imgH="317160" progId="Equation.3">
                  <p:embed/>
                  <p:pic>
                    <p:nvPicPr>
                      <p:cNvPr id="0" name="Object 13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83513" y="6002338"/>
                        <a:ext cx="97155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0287"/>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20285"/>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220283"/>
                                        </p:tgtEl>
                                        <p:attrNameLst>
                                          <p:attrName>style.visibility</p:attrName>
                                        </p:attrNameLst>
                                      </p:cBhvr>
                                      <p:to>
                                        <p:strVal val="visible"/>
                                      </p:to>
                                    </p:set>
                                    <p:animEffect transition="in" filter="dissolve">
                                      <p:cBhvr>
                                        <p:cTn id="14" dur="500"/>
                                        <p:tgtEl>
                                          <p:spTgt spid="22028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220284"/>
                                        </p:tgtEl>
                                        <p:attrNameLst>
                                          <p:attrName>style.visibility</p:attrName>
                                        </p:attrNameLst>
                                      </p:cBhvr>
                                      <p:to>
                                        <p:strVal val="visible"/>
                                      </p:to>
                                    </p:set>
                                    <p:animEffect transition="in" filter="wipe(left)">
                                      <p:cBhvr>
                                        <p:cTn id="19" dur="500"/>
                                        <p:tgtEl>
                                          <p:spTgt spid="22028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20288"/>
                                        </p:tgtEl>
                                        <p:attrNameLst>
                                          <p:attrName>style.visibility</p:attrName>
                                        </p:attrNameLst>
                                      </p:cBhvr>
                                      <p:to>
                                        <p:strVal val="visible"/>
                                      </p:to>
                                    </p:set>
                                    <p:animEffect transition="in" filter="dissolve">
                                      <p:cBhvr>
                                        <p:cTn id="24" dur="500"/>
                                        <p:tgtEl>
                                          <p:spTgt spid="220288"/>
                                        </p:tgtEl>
                                      </p:cBhvr>
                                    </p:animEffect>
                                  </p:childTnLst>
                                </p:cTn>
                              </p:par>
                            </p:childTnLst>
                          </p:cTn>
                        </p:par>
                        <p:par>
                          <p:cTn id="25" fill="hold" nodeType="afterGroup">
                            <p:stCondLst>
                              <p:cond delay="500"/>
                            </p:stCondLst>
                            <p:childTnLst>
                              <p:par>
                                <p:cTn id="26" presetID="9" presetClass="entr" presetSubtype="0" fill="hold" grpId="0" nodeType="afterEffect">
                                  <p:stCondLst>
                                    <p:cond delay="0"/>
                                  </p:stCondLst>
                                  <p:childTnLst>
                                    <p:set>
                                      <p:cBhvr>
                                        <p:cTn id="27" dur="1" fill="hold">
                                          <p:stCondLst>
                                            <p:cond delay="0"/>
                                          </p:stCondLst>
                                        </p:cTn>
                                        <p:tgtEl>
                                          <p:spTgt spid="220289"/>
                                        </p:tgtEl>
                                        <p:attrNameLst>
                                          <p:attrName>style.visibility</p:attrName>
                                        </p:attrNameLst>
                                      </p:cBhvr>
                                      <p:to>
                                        <p:strVal val="visible"/>
                                      </p:to>
                                    </p:set>
                                    <p:animEffect transition="in" filter="dissolve">
                                      <p:cBhvr>
                                        <p:cTn id="28" dur="500"/>
                                        <p:tgtEl>
                                          <p:spTgt spid="220289"/>
                                        </p:tgtEl>
                                      </p:cBhvr>
                                    </p:animEffect>
                                  </p:childTnLst>
                                </p:cTn>
                              </p:par>
                            </p:childTnLst>
                          </p:cTn>
                        </p:par>
                        <p:par>
                          <p:cTn id="29" fill="hold" nodeType="afterGroup">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220290"/>
                                        </p:tgtEl>
                                        <p:attrNameLst>
                                          <p:attrName>style.visibility</p:attrName>
                                        </p:attrNameLst>
                                      </p:cBhvr>
                                      <p:to>
                                        <p:strVal val="visible"/>
                                      </p:to>
                                    </p:set>
                                    <p:animEffect transition="in" filter="dissolve">
                                      <p:cBhvr>
                                        <p:cTn id="32" dur="500"/>
                                        <p:tgtEl>
                                          <p:spTgt spid="22029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220286"/>
                                        </p:tgtEl>
                                        <p:attrNameLst>
                                          <p:attrName>style.visibility</p:attrName>
                                        </p:attrNameLst>
                                      </p:cBhvr>
                                      <p:to>
                                        <p:strVal val="visible"/>
                                      </p:to>
                                    </p:set>
                                    <p:animEffect transition="in" filter="dissolve">
                                      <p:cBhvr>
                                        <p:cTn id="37" dur="500"/>
                                        <p:tgtEl>
                                          <p:spTgt spid="22028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220292"/>
                                        </p:tgtEl>
                                        <p:attrNameLst>
                                          <p:attrName>style.visibility</p:attrName>
                                        </p:attrNameLst>
                                      </p:cBhvr>
                                      <p:to>
                                        <p:strVal val="visible"/>
                                      </p:to>
                                    </p:set>
                                    <p:animEffect transition="in" filter="dissolve">
                                      <p:cBhvr>
                                        <p:cTn id="42" dur="500"/>
                                        <p:tgtEl>
                                          <p:spTgt spid="22029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220291"/>
                                        </p:tgtEl>
                                        <p:attrNameLst>
                                          <p:attrName>style.visibility</p:attrName>
                                        </p:attrNameLst>
                                      </p:cBhvr>
                                      <p:to>
                                        <p:strVal val="visible"/>
                                      </p:to>
                                    </p:set>
                                    <p:animEffect transition="in" filter="dissolve">
                                      <p:cBhvr>
                                        <p:cTn id="47" dur="500"/>
                                        <p:tgtEl>
                                          <p:spTgt spid="220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285" grpId="0" autoUpdateAnimBg="0"/>
      <p:bldP spid="220287" grpId="0" autoUpdateAnimBg="0"/>
      <p:bldP spid="220288" grpId="0" autoUpdateAnimBg="0"/>
      <p:bldP spid="220289" grpId="0" autoUpdateAnimBg="0"/>
      <p:bldP spid="220290"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6" name="Picture 2" descr="夸克八重态图">
            <a:extLst>
              <a:ext uri="{FF2B5EF4-FFF2-40B4-BE49-F238E27FC236}">
                <a16:creationId xmlns:a16="http://schemas.microsoft.com/office/drawing/2014/main" id="{037E6BEF-60C1-4A03-8BEE-82FA7CB66EDE}"/>
              </a:ext>
            </a:extLst>
          </p:cNvPr>
          <p:cNvPicPr>
            <a:picLocks noChangeAspect="1" noChangeArrowheads="1"/>
          </p:cNvPicPr>
          <p:nvPr/>
        </p:nvPicPr>
        <p:blipFill>
          <a:blip r:embed="rId3">
            <a:clrChange>
              <a:clrFrom>
                <a:srgbClr val="006599"/>
              </a:clrFrom>
              <a:clrTo>
                <a:srgbClr val="006599">
                  <a:alpha val="0"/>
                </a:srgbClr>
              </a:clrTo>
            </a:clrChange>
            <a:extLst>
              <a:ext uri="{28A0092B-C50C-407E-A947-70E740481C1C}">
                <a14:useLocalDpi xmlns:a14="http://schemas.microsoft.com/office/drawing/2010/main" val="0"/>
              </a:ext>
            </a:extLst>
          </a:blip>
          <a:srcRect/>
          <a:stretch>
            <a:fillRect/>
          </a:stretch>
        </p:blipFill>
        <p:spPr bwMode="auto">
          <a:xfrm>
            <a:off x="4284663" y="1003300"/>
            <a:ext cx="4343400" cy="2797175"/>
          </a:xfrm>
          <a:prstGeom prst="rect">
            <a:avLst/>
          </a:prstGeom>
          <a:noFill/>
          <a:extLst>
            <a:ext uri="{909E8E84-426E-40DD-AFC4-6F175D3DCCD1}">
              <a14:hiddenFill xmlns:a14="http://schemas.microsoft.com/office/drawing/2010/main">
                <a:solidFill>
                  <a:srgbClr val="FFFFFF"/>
                </a:solidFill>
              </a14:hiddenFill>
            </a:ext>
          </a:extLst>
        </p:spPr>
      </p:pic>
      <p:pic>
        <p:nvPicPr>
          <p:cNvPr id="221187" name="Picture 3" descr="夸克八重态图1">
            <a:extLst>
              <a:ext uri="{FF2B5EF4-FFF2-40B4-BE49-F238E27FC236}">
                <a16:creationId xmlns:a16="http://schemas.microsoft.com/office/drawing/2014/main" id="{6D94BDE6-1D03-4C21-8BD4-AA522EECED39}"/>
              </a:ext>
            </a:extLst>
          </p:cNvPr>
          <p:cNvPicPr>
            <a:picLocks noChangeAspect="1" noChangeArrowheads="1"/>
          </p:cNvPicPr>
          <p:nvPr/>
        </p:nvPicPr>
        <p:blipFill>
          <a:blip r:embed="rId4">
            <a:clrChange>
              <a:clrFrom>
                <a:srgbClr val="006599"/>
              </a:clrFrom>
              <a:clrTo>
                <a:srgbClr val="006599">
                  <a:alpha val="0"/>
                </a:srgbClr>
              </a:clrTo>
            </a:clrChange>
            <a:extLst>
              <a:ext uri="{28A0092B-C50C-407E-A947-70E740481C1C}">
                <a14:useLocalDpi xmlns:a14="http://schemas.microsoft.com/office/drawing/2010/main" val="0"/>
              </a:ext>
            </a:extLst>
          </a:blip>
          <a:srcRect/>
          <a:stretch>
            <a:fillRect/>
          </a:stretch>
        </p:blipFill>
        <p:spPr bwMode="auto">
          <a:xfrm>
            <a:off x="4164013" y="4011613"/>
            <a:ext cx="4419600" cy="2846387"/>
          </a:xfrm>
          <a:prstGeom prst="rect">
            <a:avLst/>
          </a:prstGeom>
          <a:noFill/>
          <a:extLst>
            <a:ext uri="{909E8E84-426E-40DD-AFC4-6F175D3DCCD1}">
              <a14:hiddenFill xmlns:a14="http://schemas.microsoft.com/office/drawing/2010/main">
                <a:solidFill>
                  <a:srgbClr val="FFFFFF"/>
                </a:solidFill>
              </a14:hiddenFill>
            </a:ext>
          </a:extLst>
        </p:spPr>
      </p:pic>
      <p:sp>
        <p:nvSpPr>
          <p:cNvPr id="221188" name="Rectangle 4">
            <a:extLst>
              <a:ext uri="{FF2B5EF4-FFF2-40B4-BE49-F238E27FC236}">
                <a16:creationId xmlns:a16="http://schemas.microsoft.com/office/drawing/2014/main" id="{28399288-B735-4C0B-B4CB-AE946AE0E803}"/>
              </a:ext>
            </a:extLst>
          </p:cNvPr>
          <p:cNvSpPr>
            <a:spLocks noChangeArrowheads="1"/>
          </p:cNvSpPr>
          <p:nvPr/>
        </p:nvSpPr>
        <p:spPr bwMode="auto">
          <a:xfrm>
            <a:off x="912813" y="4660900"/>
            <a:ext cx="281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baseline="0">
                <a:solidFill>
                  <a:srgbClr val="000066"/>
                </a:solidFill>
                <a:ea typeface="宋体" panose="02010600030101010101" pitchFamily="2" charset="-122"/>
              </a:rPr>
              <a:t>介子族的八重态图</a:t>
            </a:r>
          </a:p>
        </p:txBody>
      </p:sp>
      <p:sp>
        <p:nvSpPr>
          <p:cNvPr id="221189" name="Rectangle 5">
            <a:extLst>
              <a:ext uri="{FF2B5EF4-FFF2-40B4-BE49-F238E27FC236}">
                <a16:creationId xmlns:a16="http://schemas.microsoft.com/office/drawing/2014/main" id="{008A9CC4-57F0-4CD5-89BB-BEC37F863DCD}"/>
              </a:ext>
            </a:extLst>
          </p:cNvPr>
          <p:cNvSpPr>
            <a:spLocks noChangeArrowheads="1"/>
          </p:cNvSpPr>
          <p:nvPr/>
        </p:nvSpPr>
        <p:spPr bwMode="auto">
          <a:xfrm>
            <a:off x="781050" y="1819275"/>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baseline="0">
                <a:solidFill>
                  <a:srgbClr val="000066"/>
                </a:solidFill>
                <a:ea typeface="宋体" panose="02010600030101010101" pitchFamily="2" charset="-122"/>
              </a:rPr>
              <a:t>重子族八重态图</a:t>
            </a:r>
          </a:p>
        </p:txBody>
      </p:sp>
      <p:sp>
        <p:nvSpPr>
          <p:cNvPr id="221190" name="Rectangle 6">
            <a:extLst>
              <a:ext uri="{FF2B5EF4-FFF2-40B4-BE49-F238E27FC236}">
                <a16:creationId xmlns:a16="http://schemas.microsoft.com/office/drawing/2014/main" id="{170F9155-48FD-400D-AB5B-4371EC86541D}"/>
              </a:ext>
            </a:extLst>
          </p:cNvPr>
          <p:cNvSpPr>
            <a:spLocks noChangeArrowheads="1"/>
          </p:cNvSpPr>
          <p:nvPr/>
        </p:nvSpPr>
        <p:spPr bwMode="auto">
          <a:xfrm>
            <a:off x="420688" y="5381625"/>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rgbClr val="FF0000"/>
                </a:solidFill>
                <a:ea typeface="宋体" panose="02010600030101010101" pitchFamily="2" charset="-122"/>
              </a:rPr>
              <a:t>介子</a:t>
            </a:r>
            <a:r>
              <a:rPr lang="zh-CN" altLang="en-US" b="1" baseline="0">
                <a:solidFill>
                  <a:srgbClr val="000066"/>
                </a:solidFill>
                <a:ea typeface="宋体" panose="02010600030101010101" pitchFamily="2" charset="-122"/>
              </a:rPr>
              <a:t>（夸克和反夸克组成）</a:t>
            </a:r>
          </a:p>
        </p:txBody>
      </p:sp>
      <p:sp>
        <p:nvSpPr>
          <p:cNvPr id="221191" name="Rectangle 7">
            <a:extLst>
              <a:ext uri="{FF2B5EF4-FFF2-40B4-BE49-F238E27FC236}">
                <a16:creationId xmlns:a16="http://schemas.microsoft.com/office/drawing/2014/main" id="{C6940F34-07B6-4582-B09E-8DA2CB595801}"/>
              </a:ext>
            </a:extLst>
          </p:cNvPr>
          <p:cNvSpPr>
            <a:spLocks noChangeArrowheads="1"/>
          </p:cNvSpPr>
          <p:nvPr/>
        </p:nvSpPr>
        <p:spPr bwMode="auto">
          <a:xfrm>
            <a:off x="636588" y="2428875"/>
            <a:ext cx="3248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baseline="0">
                <a:solidFill>
                  <a:srgbClr val="FF0000"/>
                </a:solidFill>
                <a:ea typeface="宋体" panose="02010600030101010101" pitchFamily="2" charset="-122"/>
              </a:rPr>
              <a:t>重子</a:t>
            </a:r>
            <a:r>
              <a:rPr lang="zh-CN" altLang="en-US" b="1" baseline="0">
                <a:solidFill>
                  <a:srgbClr val="000066"/>
                </a:solidFill>
                <a:ea typeface="宋体" panose="02010600030101010101" pitchFamily="2" charset="-122"/>
              </a:rPr>
              <a:t>（三个夸克组成）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21187"/>
                                        </p:tgtEl>
                                        <p:attrNameLst>
                                          <p:attrName>style.visibility</p:attrName>
                                        </p:attrNameLst>
                                      </p:cBhvr>
                                      <p:to>
                                        <p:strVal val="visible"/>
                                      </p:to>
                                    </p:set>
                                    <p:animEffect transition="in" filter="box(out)">
                                      <p:cBhvr>
                                        <p:cTn id="7" dur="500"/>
                                        <p:tgtEl>
                                          <p:spTgt spid="221187"/>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221188"/>
                                        </p:tgtEl>
                                        <p:attrNameLst>
                                          <p:attrName>style.visibility</p:attrName>
                                        </p:attrNameLst>
                                      </p:cBhvr>
                                      <p:to>
                                        <p:strVal val="visible"/>
                                      </p:to>
                                    </p:set>
                                  </p:childTnLst>
                                </p:cTn>
                              </p:par>
                            </p:childTnLst>
                          </p:cTn>
                        </p:par>
                        <p:par>
                          <p:cTn id="11" fill="hold" nodeType="afterGroup">
                            <p:stCondLst>
                              <p:cond delay="1000"/>
                            </p:stCondLst>
                            <p:childTnLst>
                              <p:par>
                                <p:cTn id="12" presetID="9" presetClass="entr" presetSubtype="0" fill="hold" grpId="0" nodeType="afterEffect">
                                  <p:stCondLst>
                                    <p:cond delay="0"/>
                                  </p:stCondLst>
                                  <p:childTnLst>
                                    <p:set>
                                      <p:cBhvr>
                                        <p:cTn id="13" dur="1" fill="hold">
                                          <p:stCondLst>
                                            <p:cond delay="0"/>
                                          </p:stCondLst>
                                        </p:cTn>
                                        <p:tgtEl>
                                          <p:spTgt spid="221190"/>
                                        </p:tgtEl>
                                        <p:attrNameLst>
                                          <p:attrName>style.visibility</p:attrName>
                                        </p:attrNameLst>
                                      </p:cBhvr>
                                      <p:to>
                                        <p:strVal val="visible"/>
                                      </p:to>
                                    </p:set>
                                    <p:animEffect transition="in" filter="dissolve">
                                      <p:cBhvr>
                                        <p:cTn id="14" dur="500"/>
                                        <p:tgtEl>
                                          <p:spTgt spid="221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8" grpId="0" autoUpdateAnimBg="0"/>
      <p:bldP spid="221190"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62" name="Picture 6">
            <a:extLst>
              <a:ext uri="{FF2B5EF4-FFF2-40B4-BE49-F238E27FC236}">
                <a16:creationId xmlns:a16="http://schemas.microsoft.com/office/drawing/2014/main" id="{194F6B79-4E00-4177-921D-B708429A4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860675"/>
            <a:ext cx="6481763" cy="399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0" name="Rectangle 4">
            <a:extLst>
              <a:ext uri="{FF2B5EF4-FFF2-40B4-BE49-F238E27FC236}">
                <a16:creationId xmlns:a16="http://schemas.microsoft.com/office/drawing/2014/main" id="{D1307A75-38AA-46E0-9F21-B08855823DD8}"/>
              </a:ext>
            </a:extLst>
          </p:cNvPr>
          <p:cNvSpPr>
            <a:spLocks noChangeArrowheads="1"/>
          </p:cNvSpPr>
          <p:nvPr/>
        </p:nvSpPr>
        <p:spPr bwMode="auto">
          <a:xfrm>
            <a:off x="611188" y="976313"/>
            <a:ext cx="4516437"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400" b="1" baseline="0">
                <a:solidFill>
                  <a:srgbClr val="000066"/>
                </a:solidFill>
                <a:effectLst>
                  <a:outerShdw blurRad="38100" dist="38100" dir="2700000" algn="tl">
                    <a:srgbClr val="C0C0C0"/>
                  </a:outerShdw>
                </a:effectLst>
                <a:ea typeface="黑体" panose="02010609060101010101" pitchFamily="49" charset="-122"/>
              </a:rPr>
              <a:t>§6  </a:t>
            </a:r>
            <a:r>
              <a:rPr lang="zh-CN" altLang="en-US" sz="3400" b="1" baseline="0">
                <a:solidFill>
                  <a:srgbClr val="000066"/>
                </a:solidFill>
                <a:effectLst>
                  <a:outerShdw blurRad="38100" dist="38100" dir="2700000" algn="tl">
                    <a:srgbClr val="C0C0C0"/>
                  </a:outerShdw>
                </a:effectLst>
                <a:ea typeface="黑体" panose="02010609060101010101" pitchFamily="49" charset="-122"/>
              </a:rPr>
              <a:t>粒子物理实验方法</a:t>
            </a:r>
          </a:p>
        </p:txBody>
      </p:sp>
      <p:sp>
        <p:nvSpPr>
          <p:cNvPr id="198661" name="Rectangle 5">
            <a:extLst>
              <a:ext uri="{FF2B5EF4-FFF2-40B4-BE49-F238E27FC236}">
                <a16:creationId xmlns:a16="http://schemas.microsoft.com/office/drawing/2014/main" id="{FC0A504F-6A34-41AE-B6F5-8C02C35AFA76}"/>
              </a:ext>
            </a:extLst>
          </p:cNvPr>
          <p:cNvSpPr>
            <a:spLocks noChangeArrowheads="1"/>
          </p:cNvSpPr>
          <p:nvPr/>
        </p:nvSpPr>
        <p:spPr bwMode="auto">
          <a:xfrm>
            <a:off x="1295400" y="1773238"/>
            <a:ext cx="75977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hlink"/>
              </a:buClr>
              <a:buSzPct val="65000"/>
              <a:buFont typeface="Wingdings" panose="05000000000000000000" pitchFamily="2" charset="2"/>
              <a:buNone/>
            </a:pPr>
            <a:r>
              <a:rPr kumimoji="0" lang="en-US" altLang="zh-CN" b="1" baseline="0">
                <a:solidFill>
                  <a:srgbClr val="000066"/>
                </a:solidFill>
              </a:rPr>
              <a:t>        </a:t>
            </a:r>
            <a:r>
              <a:rPr kumimoji="0" lang="zh-CN" altLang="en-US" b="1" baseline="0">
                <a:solidFill>
                  <a:srgbClr val="000066"/>
                </a:solidFill>
              </a:rPr>
              <a:t>实验是人们获取粒子基本特性及其相互作用信息的最根本的途径</a:t>
            </a:r>
          </a:p>
        </p:txBody>
      </p:sp>
      <p:sp>
        <p:nvSpPr>
          <p:cNvPr id="198663" name="Text Box 7">
            <a:extLst>
              <a:ext uri="{FF2B5EF4-FFF2-40B4-BE49-F238E27FC236}">
                <a16:creationId xmlns:a16="http://schemas.microsoft.com/office/drawing/2014/main" id="{1304575E-4DB1-4620-B2DC-0097CC32E1FC}"/>
              </a:ext>
            </a:extLst>
          </p:cNvPr>
          <p:cNvSpPr txBox="1">
            <a:spLocks noChangeArrowheads="1"/>
          </p:cNvSpPr>
          <p:nvPr/>
        </p:nvSpPr>
        <p:spPr bwMode="auto">
          <a:xfrm>
            <a:off x="1547813" y="5445125"/>
            <a:ext cx="655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b="1" i="1" baseline="0">
                <a:solidFill>
                  <a:srgbClr val="000066"/>
                </a:solidFill>
                <a:ea typeface="Batang" panose="020B0503020000020004" pitchFamily="18" charset="-127"/>
              </a:rPr>
              <a:t>alpha</a:t>
            </a:r>
            <a:r>
              <a:rPr kumimoji="0" lang="zh-CN" altLang="en-US" b="1" baseline="0">
                <a:solidFill>
                  <a:srgbClr val="000066"/>
                </a:solidFill>
              </a:rPr>
              <a:t>散射实验</a:t>
            </a:r>
            <a:r>
              <a:rPr kumimoji="0" lang="en-US" altLang="en-US" b="1" baseline="0"/>
              <a:t>→</a:t>
            </a:r>
            <a:r>
              <a:rPr kumimoji="0" lang="zh-CN" altLang="en-US" b="1" baseline="0">
                <a:solidFill>
                  <a:srgbClr val="000066"/>
                </a:solidFill>
              </a:rPr>
              <a:t>核式模型</a:t>
            </a:r>
            <a:r>
              <a:rPr kumimoji="0" lang="en-US" altLang="en-US" b="1" baseline="0"/>
              <a:t>→</a:t>
            </a:r>
            <a:r>
              <a:rPr kumimoji="0" lang="zh-CN" altLang="en-US" b="1" baseline="0">
                <a:solidFill>
                  <a:srgbClr val="000066"/>
                </a:solidFill>
              </a:rPr>
              <a:t>近代物理的里程碑</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4" name="Picture 4" descr="3">
            <a:extLst>
              <a:ext uri="{FF2B5EF4-FFF2-40B4-BE49-F238E27FC236}">
                <a16:creationId xmlns:a16="http://schemas.microsoft.com/office/drawing/2014/main" id="{8028EFAE-71CD-46B7-9436-56F9F637A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844675"/>
            <a:ext cx="6265862" cy="423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685" name="Rectangle 5">
            <a:extLst>
              <a:ext uri="{FF2B5EF4-FFF2-40B4-BE49-F238E27FC236}">
                <a16:creationId xmlns:a16="http://schemas.microsoft.com/office/drawing/2014/main" id="{F6C771A4-D53E-434E-A5CF-55AAED594B06}"/>
              </a:ext>
            </a:extLst>
          </p:cNvPr>
          <p:cNvSpPr>
            <a:spLocks noChangeArrowheads="1"/>
          </p:cNvSpPr>
          <p:nvPr/>
        </p:nvSpPr>
        <p:spPr bwMode="auto">
          <a:xfrm>
            <a:off x="1116013" y="981075"/>
            <a:ext cx="6551612" cy="588963"/>
          </a:xfrm>
          <a:prstGeom prst="rect">
            <a:avLst/>
          </a:prstGeom>
          <a:solidFill>
            <a:srgbClr val="800000"/>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0" lang="zh-CN" altLang="en-US" sz="3200" b="1" baseline="0">
                <a:solidFill>
                  <a:schemeClr val="folHlink"/>
                </a:solidFill>
                <a:latin typeface="Arial" panose="020B0604020202020204" pitchFamily="34" charset="0"/>
                <a:ea typeface="宋体" panose="02010600030101010101" pitchFamily="2" charset="-122"/>
              </a:rPr>
              <a:t>高能粒子碰撞是最基本的实验方法</a:t>
            </a:r>
          </a:p>
        </p:txBody>
      </p:sp>
      <p:sp>
        <p:nvSpPr>
          <p:cNvPr id="199686" name="Text Box 6">
            <a:extLst>
              <a:ext uri="{FF2B5EF4-FFF2-40B4-BE49-F238E27FC236}">
                <a16:creationId xmlns:a16="http://schemas.microsoft.com/office/drawing/2014/main" id="{B95FA702-0CB2-4C00-9C4F-F0792CFD70C5}"/>
              </a:ext>
            </a:extLst>
          </p:cNvPr>
          <p:cNvSpPr txBox="1">
            <a:spLocks noChangeArrowheads="1"/>
          </p:cNvSpPr>
          <p:nvPr/>
        </p:nvSpPr>
        <p:spPr bwMode="auto">
          <a:xfrm>
            <a:off x="5580063" y="5229225"/>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2000" b="1" baseline="0">
                <a:solidFill>
                  <a:schemeClr val="bg1"/>
                </a:solidFill>
                <a:latin typeface="Arial" panose="020B0604020202020204" pitchFamily="34" charset="0"/>
              </a:rPr>
              <a:t>固定靶实验</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2210" name="Object 2">
            <a:extLst>
              <a:ext uri="{FF2B5EF4-FFF2-40B4-BE49-F238E27FC236}">
                <a16:creationId xmlns:a16="http://schemas.microsoft.com/office/drawing/2014/main" id="{F2252228-C38A-4F81-8946-4669ED4608C8}"/>
              </a:ext>
            </a:extLst>
          </p:cNvPr>
          <p:cNvGraphicFramePr>
            <a:graphicFrameLocks noChangeAspect="1"/>
          </p:cNvGraphicFramePr>
          <p:nvPr/>
        </p:nvGraphicFramePr>
        <p:xfrm>
          <a:off x="1187450" y="765175"/>
          <a:ext cx="7956550" cy="5597525"/>
        </p:xfrm>
        <a:graphic>
          <a:graphicData uri="http://schemas.openxmlformats.org/presentationml/2006/ole">
            <mc:AlternateContent xmlns:mc="http://schemas.openxmlformats.org/markup-compatibility/2006">
              <mc:Choice xmlns:v="urn:schemas-microsoft-com:vml" Requires="v">
                <p:oleObj spid="_x0000_s222212" name="BMP 图像" r:id="rId4" imgW="7447619" imgH="5238095" progId="Paint.Picture">
                  <p:embed/>
                </p:oleObj>
              </mc:Choice>
              <mc:Fallback>
                <p:oleObj name="BMP 图像" r:id="rId4" imgW="7447619" imgH="5238095" progId="Paint.Picture">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765175"/>
                        <a:ext cx="7956550" cy="559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2211" name="Text Box 3">
            <a:extLst>
              <a:ext uri="{FF2B5EF4-FFF2-40B4-BE49-F238E27FC236}">
                <a16:creationId xmlns:a16="http://schemas.microsoft.com/office/drawing/2014/main" id="{46575634-7E48-4B7A-BCC4-E89B4D42B8DF}"/>
              </a:ext>
            </a:extLst>
          </p:cNvPr>
          <p:cNvSpPr txBox="1">
            <a:spLocks noChangeArrowheads="1"/>
          </p:cNvSpPr>
          <p:nvPr/>
        </p:nvSpPr>
        <p:spPr bwMode="auto">
          <a:xfrm>
            <a:off x="684213" y="98107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b="1" baseline="0">
                <a:solidFill>
                  <a:srgbClr val="FF0000"/>
                </a:solidFill>
                <a:latin typeface="Arial" panose="020B0604020202020204" pitchFamily="34" charset="0"/>
              </a:rPr>
              <a:t>对撞机实验</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7331" name="Rectangle 3">
            <a:extLst>
              <a:ext uri="{FF2B5EF4-FFF2-40B4-BE49-F238E27FC236}">
                <a16:creationId xmlns:a16="http://schemas.microsoft.com/office/drawing/2014/main" id="{09AE0A48-2332-451F-85D5-BA1F7C0B9242}"/>
              </a:ext>
            </a:extLst>
          </p:cNvPr>
          <p:cNvSpPr>
            <a:spLocks noGrp="1" noChangeArrowheads="1"/>
          </p:cNvSpPr>
          <p:nvPr>
            <p:ph type="body" idx="1"/>
          </p:nvPr>
        </p:nvSpPr>
        <p:spPr>
          <a:xfrm>
            <a:off x="827088" y="1122363"/>
            <a:ext cx="2881312" cy="288925"/>
          </a:xfrm>
        </p:spPr>
        <p:txBody>
          <a:bodyPr/>
          <a:lstStyle/>
          <a:p>
            <a:pPr>
              <a:lnSpc>
                <a:spcPct val="80000"/>
              </a:lnSpc>
              <a:buFont typeface="Wingdings" panose="05000000000000000000" pitchFamily="2" charset="2"/>
              <a:buNone/>
            </a:pPr>
            <a:r>
              <a:rPr lang="en-US" altLang="zh-CN" sz="2400" b="1">
                <a:solidFill>
                  <a:srgbClr val="990033"/>
                </a:solidFill>
                <a:ea typeface="华文中宋" panose="02010600040101010101" pitchFamily="2" charset="-122"/>
              </a:rPr>
              <a:t>1.</a:t>
            </a:r>
            <a:r>
              <a:rPr lang="zh-CN" altLang="en-US" sz="2400" b="1">
                <a:solidFill>
                  <a:srgbClr val="990033"/>
                </a:solidFill>
                <a:ea typeface="华文中宋" panose="02010600040101010101" pitchFamily="2" charset="-122"/>
              </a:rPr>
              <a:t>加速器的基本组成</a:t>
            </a:r>
          </a:p>
        </p:txBody>
      </p:sp>
      <p:sp>
        <p:nvSpPr>
          <p:cNvPr id="227332" name="Rectangle 4">
            <a:extLst>
              <a:ext uri="{FF2B5EF4-FFF2-40B4-BE49-F238E27FC236}">
                <a16:creationId xmlns:a16="http://schemas.microsoft.com/office/drawing/2014/main" id="{B2732F21-62BC-42F6-A99A-A76ED0EB39D8}"/>
              </a:ext>
            </a:extLst>
          </p:cNvPr>
          <p:cNvSpPr>
            <a:spLocks noChangeArrowheads="1"/>
          </p:cNvSpPr>
          <p:nvPr/>
        </p:nvSpPr>
        <p:spPr bwMode="auto">
          <a:xfrm>
            <a:off x="1116013" y="1628775"/>
            <a:ext cx="7488237"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28600">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b="1" baseline="0">
                <a:solidFill>
                  <a:srgbClr val="000066"/>
                </a:solidFill>
                <a:ea typeface="华文中宋" panose="02010600040101010101" pitchFamily="2" charset="-122"/>
                <a:cs typeface="Times New Roman" panose="02020603050405020304" pitchFamily="18" charset="0"/>
              </a:rPr>
              <a:t>     </a:t>
            </a:r>
            <a:r>
              <a:rPr kumimoji="0" lang="zh-CN" altLang="en-US" b="1" baseline="0">
                <a:solidFill>
                  <a:srgbClr val="000066"/>
                </a:solidFill>
                <a:ea typeface="华文中宋" panose="02010600040101010101" pitchFamily="2" charset="-122"/>
                <a:cs typeface="Times New Roman" panose="02020603050405020304" pitchFamily="18" charset="0"/>
              </a:rPr>
              <a:t>带电粒子</a:t>
            </a:r>
            <a:r>
              <a:rPr kumimoji="0" lang="en-US" altLang="zh-CN" b="1" baseline="0">
                <a:solidFill>
                  <a:srgbClr val="000066"/>
                </a:solidFill>
                <a:ea typeface="华文中宋" panose="02010600040101010101" pitchFamily="2" charset="-122"/>
                <a:cs typeface="Times New Roman" panose="02020603050405020304" pitchFamily="18" charset="0"/>
              </a:rPr>
              <a:t>(</a:t>
            </a:r>
            <a:r>
              <a:rPr kumimoji="0" lang="zh-CN" altLang="en-US" b="1" baseline="0">
                <a:solidFill>
                  <a:srgbClr val="000066"/>
                </a:solidFill>
                <a:ea typeface="华文中宋" panose="02010600040101010101" pitchFamily="2" charset="-122"/>
                <a:cs typeface="Times New Roman" panose="02020603050405020304" pitchFamily="18" charset="0"/>
              </a:rPr>
              <a:t>包括各种原子核</a:t>
            </a:r>
            <a:r>
              <a:rPr kumimoji="0" lang="en-US" altLang="zh-CN" b="1" baseline="0">
                <a:solidFill>
                  <a:srgbClr val="000066"/>
                </a:solidFill>
                <a:ea typeface="华文中宋" panose="02010600040101010101" pitchFamily="2" charset="-122"/>
                <a:cs typeface="Times New Roman" panose="02020603050405020304" pitchFamily="18" charset="0"/>
              </a:rPr>
              <a:t>)</a:t>
            </a:r>
            <a:r>
              <a:rPr kumimoji="0" lang="zh-CN" altLang="en-US" b="1" baseline="0">
                <a:solidFill>
                  <a:srgbClr val="000066"/>
                </a:solidFill>
                <a:ea typeface="华文中宋" panose="02010600040101010101" pitchFamily="2" charset="-122"/>
                <a:cs typeface="Times New Roman" panose="02020603050405020304" pitchFamily="18" charset="0"/>
              </a:rPr>
              <a:t>在电磁场作用下获得能量。这是粒子加速器依据的物理基础。</a:t>
            </a:r>
          </a:p>
          <a:p>
            <a:r>
              <a:rPr kumimoji="0" lang="zh-CN" altLang="en-US" b="1" baseline="0">
                <a:solidFill>
                  <a:srgbClr val="000066"/>
                </a:solidFill>
                <a:ea typeface="华文中宋" panose="02010600040101010101" pitchFamily="2" charset="-122"/>
                <a:cs typeface="Times New Roman" panose="02020603050405020304" pitchFamily="18" charset="0"/>
              </a:rPr>
              <a:t>     一般加速器应包括如下几个主要部分：</a:t>
            </a:r>
          </a:p>
        </p:txBody>
      </p:sp>
      <p:sp>
        <p:nvSpPr>
          <p:cNvPr id="227345" name="Rectangle 17">
            <a:extLst>
              <a:ext uri="{FF2B5EF4-FFF2-40B4-BE49-F238E27FC236}">
                <a16:creationId xmlns:a16="http://schemas.microsoft.com/office/drawing/2014/main" id="{E83C3EB8-1086-4200-AE1C-F451D7BD6D31}"/>
              </a:ext>
            </a:extLst>
          </p:cNvPr>
          <p:cNvSpPr>
            <a:spLocks noChangeArrowheads="1"/>
          </p:cNvSpPr>
          <p:nvPr/>
        </p:nvSpPr>
        <p:spPr bwMode="auto">
          <a:xfrm>
            <a:off x="1066800" y="2995613"/>
            <a:ext cx="7772400" cy="264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1027113" indent="-455613">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370013"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712913"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r>
              <a:rPr kumimoji="0" lang="zh-CN" altLang="en-US" sz="2400" b="1" baseline="0">
                <a:ea typeface="华文中宋" panose="02010600040101010101" pitchFamily="2" charset="-122"/>
              </a:rPr>
              <a:t>离子源</a:t>
            </a:r>
            <a:r>
              <a:rPr kumimoji="0" lang="en-US" altLang="zh-CN" sz="2400" b="1" baseline="0">
                <a:ea typeface="华文中宋" panose="02010600040101010101" pitchFamily="2" charset="-122"/>
              </a:rPr>
              <a:t>(</a:t>
            </a:r>
            <a:r>
              <a:rPr kumimoji="0" lang="zh-CN" altLang="en-US" sz="2400" b="1" baseline="0">
                <a:ea typeface="华文中宋" panose="02010600040101010101" pitchFamily="2" charset="-122"/>
              </a:rPr>
              <a:t>电子枪</a:t>
            </a:r>
            <a:r>
              <a:rPr kumimoji="0" lang="en-US" altLang="zh-CN" sz="2400" b="1" baseline="0">
                <a:ea typeface="华文中宋" panose="02010600040101010101" pitchFamily="2" charset="-122"/>
              </a:rPr>
              <a:t>)</a:t>
            </a:r>
          </a:p>
          <a:p>
            <a:r>
              <a:rPr kumimoji="0" lang="zh-CN" altLang="en-US" sz="2400" b="1" baseline="0">
                <a:ea typeface="华文中宋" panose="02010600040101010101" pitchFamily="2" charset="-122"/>
              </a:rPr>
              <a:t>加速系统     静电场，射频电磁场，微波加速腔</a:t>
            </a:r>
          </a:p>
          <a:p>
            <a:r>
              <a:rPr kumimoji="0" lang="zh-CN" altLang="en-US" sz="2400" b="1" baseline="0">
                <a:ea typeface="华文中宋" panose="02010600040101010101" pitchFamily="2" charset="-122"/>
              </a:rPr>
              <a:t>离子</a:t>
            </a:r>
            <a:r>
              <a:rPr kumimoji="0" lang="en-US" altLang="zh-CN" sz="2400" b="1" baseline="0">
                <a:ea typeface="华文中宋" panose="02010600040101010101" pitchFamily="2" charset="-122"/>
              </a:rPr>
              <a:t>,</a:t>
            </a:r>
            <a:r>
              <a:rPr kumimoji="0" lang="zh-CN" altLang="en-US" sz="2400" b="1" baseline="0">
                <a:ea typeface="华文中宋" panose="02010600040101010101" pitchFamily="2" charset="-122"/>
              </a:rPr>
              <a:t>电子光学系统</a:t>
            </a:r>
            <a:r>
              <a:rPr kumimoji="0" lang="en-US" altLang="zh-CN" sz="2400" b="1" baseline="0">
                <a:ea typeface="华文中宋" panose="02010600040101010101" pitchFamily="2" charset="-122"/>
              </a:rPr>
              <a:t>--</a:t>
            </a:r>
            <a:r>
              <a:rPr kumimoji="0" lang="zh-CN" altLang="en-US" sz="2400" b="1" baseline="0">
                <a:ea typeface="华文中宋" panose="02010600040101010101" pitchFamily="2" charset="-122"/>
              </a:rPr>
              <a:t>二极磁铁</a:t>
            </a:r>
            <a:r>
              <a:rPr kumimoji="0" lang="en-US" altLang="zh-CN" sz="2400" b="1" baseline="0">
                <a:ea typeface="华文中宋" panose="02010600040101010101" pitchFamily="2" charset="-122"/>
              </a:rPr>
              <a:t>,</a:t>
            </a:r>
            <a:r>
              <a:rPr kumimoji="0" lang="zh-CN" altLang="en-US" sz="2400" b="1" baseline="0">
                <a:ea typeface="华文中宋" panose="02010600040101010101" pitchFamily="2" charset="-122"/>
              </a:rPr>
              <a:t>四极磁铁和各类矫正磁铁等</a:t>
            </a:r>
          </a:p>
          <a:p>
            <a:r>
              <a:rPr kumimoji="0" lang="zh-CN" altLang="en-US" sz="2400" b="1" baseline="0">
                <a:ea typeface="华文中宋" panose="02010600040101010101" pitchFamily="2" charset="-122"/>
              </a:rPr>
              <a:t>粒子输运系统</a:t>
            </a:r>
          </a:p>
          <a:p>
            <a:r>
              <a:rPr kumimoji="0" lang="zh-CN" altLang="en-US" sz="2400" b="1" baseline="0">
                <a:ea typeface="华文中宋" panose="02010600040101010101" pitchFamily="2" charset="-122"/>
              </a:rPr>
              <a:t>真空系统</a:t>
            </a:r>
            <a:r>
              <a:rPr kumimoji="0" lang="zh-CN" altLang="en-US" sz="2400" baseline="0">
                <a:ea typeface="华文中宋" panose="0201060004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7331">
                                            <p:txEl>
                                              <p:pRg st="0" end="0"/>
                                            </p:txEl>
                                          </p:spTgt>
                                        </p:tgtEl>
                                        <p:attrNameLst>
                                          <p:attrName>style.visibility</p:attrName>
                                        </p:attrNameLst>
                                      </p:cBhvr>
                                      <p:to>
                                        <p:strVal val="visible"/>
                                      </p:to>
                                    </p:set>
                                    <p:animEffect transition="in" filter="fade">
                                      <p:cBhvr>
                                        <p:cTn id="7" dur="1000"/>
                                        <p:tgtEl>
                                          <p:spTgt spid="227331">
                                            <p:txEl>
                                              <p:pRg st="0" end="0"/>
                                            </p:txEl>
                                          </p:spTgt>
                                        </p:tgtEl>
                                      </p:cBhvr>
                                    </p:animEffect>
                                    <p:anim calcmode="lin" valueType="num">
                                      <p:cBhvr>
                                        <p:cTn id="8" dur="1000" fill="hold"/>
                                        <p:tgtEl>
                                          <p:spTgt spid="22733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73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27332"/>
                                        </p:tgtEl>
                                        <p:attrNameLst>
                                          <p:attrName>style.visibility</p:attrName>
                                        </p:attrNameLst>
                                      </p:cBhvr>
                                      <p:to>
                                        <p:strVal val="visible"/>
                                      </p:to>
                                    </p:set>
                                    <p:anim calcmode="lin" valueType="num">
                                      <p:cBhvr additive="base">
                                        <p:cTn id="14" dur="500" fill="hold"/>
                                        <p:tgtEl>
                                          <p:spTgt spid="227332"/>
                                        </p:tgtEl>
                                        <p:attrNameLst>
                                          <p:attrName>ppt_x</p:attrName>
                                        </p:attrNameLst>
                                      </p:cBhvr>
                                      <p:tavLst>
                                        <p:tav tm="0">
                                          <p:val>
                                            <p:strVal val="#ppt_x"/>
                                          </p:val>
                                        </p:tav>
                                        <p:tav tm="100000">
                                          <p:val>
                                            <p:strVal val="#ppt_x"/>
                                          </p:val>
                                        </p:tav>
                                      </p:tavLst>
                                    </p:anim>
                                    <p:anim calcmode="lin" valueType="num">
                                      <p:cBhvr additive="base">
                                        <p:cTn id="15" dur="500" fill="hold"/>
                                        <p:tgtEl>
                                          <p:spTgt spid="227332"/>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27345"/>
                                        </p:tgtEl>
                                        <p:attrNameLst>
                                          <p:attrName>style.visibility</p:attrName>
                                        </p:attrNameLst>
                                      </p:cBhvr>
                                      <p:to>
                                        <p:strVal val="visible"/>
                                      </p:to>
                                    </p:set>
                                    <p:animEffect transition="in" filter="wipe(left)">
                                      <p:cBhvr>
                                        <p:cTn id="20" dur="500"/>
                                        <p:tgtEl>
                                          <p:spTgt spid="227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1" grpId="0" build="p"/>
      <p:bldP spid="227332" grpId="0"/>
      <p:bldP spid="22734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79" name="Picture 3" descr="Accelerators">
            <a:extLst>
              <a:ext uri="{FF2B5EF4-FFF2-40B4-BE49-F238E27FC236}">
                <a16:creationId xmlns:a16="http://schemas.microsoft.com/office/drawing/2014/main" id="{302E52F9-4251-4173-BC3A-C1BEBCB65E75}"/>
              </a:ext>
            </a:extLst>
          </p:cNvPr>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705225" y="1457325"/>
            <a:ext cx="5438775" cy="5400675"/>
          </a:xfrm>
          <a:solidFill>
            <a:schemeClr val="tx1"/>
          </a:solid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9384" name="Rectangle 8">
            <a:extLst>
              <a:ext uri="{FF2B5EF4-FFF2-40B4-BE49-F238E27FC236}">
                <a16:creationId xmlns:a16="http://schemas.microsoft.com/office/drawing/2014/main" id="{8AE90A7E-FC64-4D3C-A7B1-FD56313E18C1}"/>
              </a:ext>
            </a:extLst>
          </p:cNvPr>
          <p:cNvSpPr>
            <a:spLocks noChangeArrowheads="1"/>
          </p:cNvSpPr>
          <p:nvPr/>
        </p:nvSpPr>
        <p:spPr bwMode="auto">
          <a:xfrm>
            <a:off x="611188" y="836613"/>
            <a:ext cx="2878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baseline="0">
                <a:solidFill>
                  <a:srgbClr val="990033"/>
                </a:solidFill>
              </a:rPr>
              <a:t>2. CERN</a:t>
            </a:r>
            <a:r>
              <a:rPr lang="zh-CN" altLang="en-US" b="1" baseline="0">
                <a:solidFill>
                  <a:srgbClr val="990033"/>
                </a:solidFill>
              </a:rPr>
              <a:t>加速器系统</a:t>
            </a:r>
          </a:p>
        </p:txBody>
      </p:sp>
      <p:sp>
        <p:nvSpPr>
          <p:cNvPr id="229386" name="Rectangle 10">
            <a:extLst>
              <a:ext uri="{FF2B5EF4-FFF2-40B4-BE49-F238E27FC236}">
                <a16:creationId xmlns:a16="http://schemas.microsoft.com/office/drawing/2014/main" id="{33553F18-5138-433C-937C-8ADA8AFB06C0}"/>
              </a:ext>
            </a:extLst>
          </p:cNvPr>
          <p:cNvSpPr>
            <a:spLocks noChangeArrowheads="1"/>
          </p:cNvSpPr>
          <p:nvPr/>
        </p:nvSpPr>
        <p:spPr bwMode="auto">
          <a:xfrm>
            <a:off x="684213" y="1844675"/>
            <a:ext cx="3311525" cy="264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a:spcBef>
                <a:spcPct val="20000"/>
              </a:spcBef>
              <a:buClr>
                <a:srgbClr val="A50021"/>
              </a:buClr>
              <a:buSzPct val="75000"/>
              <a:buFont typeface="Wingdings" panose="05000000000000000000" pitchFamily="2" charset="2"/>
              <a:buChar char="n"/>
              <a:defRPr kumimoji="1" sz="3200">
                <a:solidFill>
                  <a:schemeClr val="tx1"/>
                </a:solidFill>
                <a:latin typeface="Times New Roman" panose="02020603050405020304" pitchFamily="18" charset="0"/>
                <a:ea typeface="宋体" panose="02010600030101010101" pitchFamily="2" charset="-122"/>
              </a:defRPr>
            </a:lvl1pPr>
            <a:lvl2pPr marL="1027113" indent="-455613">
              <a:spcBef>
                <a:spcPct val="20000"/>
              </a:spcBef>
              <a:buClr>
                <a:schemeClr val="accent2"/>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2pPr>
            <a:lvl3pPr marL="1370013" indent="-228600">
              <a:spcBef>
                <a:spcPct val="20000"/>
              </a:spcBef>
              <a:buClr>
                <a:srgbClr val="666699"/>
              </a:buClr>
              <a:buSzPct val="70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3pPr>
            <a:lvl4pPr marL="1712913" indent="-228600">
              <a:spcBef>
                <a:spcPct val="20000"/>
              </a:spcBef>
              <a:buSzPct val="6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lr>
                <a:schemeClr val="hlink"/>
              </a:buClr>
              <a:buSzPct val="55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9pPr>
          </a:lstStyle>
          <a:p>
            <a:r>
              <a:rPr kumimoji="0" lang="en-US" altLang="zh-CN" sz="2400" b="1" baseline="0">
                <a:solidFill>
                  <a:srgbClr val="000066"/>
                </a:solidFill>
              </a:rPr>
              <a:t>LHC—7TeV</a:t>
            </a:r>
          </a:p>
          <a:p>
            <a:endParaRPr kumimoji="0" lang="en-US" altLang="zh-CN" sz="2400" b="1" baseline="0">
              <a:solidFill>
                <a:srgbClr val="000066"/>
              </a:solidFill>
            </a:endParaRPr>
          </a:p>
          <a:p>
            <a:r>
              <a:rPr kumimoji="0" lang="en-US" altLang="zh-CN" sz="2400" b="1" baseline="0">
                <a:solidFill>
                  <a:srgbClr val="000066"/>
                </a:solidFill>
              </a:rPr>
              <a:t>SPS--450GeV</a:t>
            </a:r>
          </a:p>
          <a:p>
            <a:endParaRPr kumimoji="0" lang="en-US" altLang="zh-CN" sz="2400" b="1" baseline="0">
              <a:solidFill>
                <a:srgbClr val="000066"/>
              </a:solidFill>
            </a:endParaRPr>
          </a:p>
          <a:p>
            <a:r>
              <a:rPr kumimoji="0" lang="en-US" altLang="zh-CN" sz="2400" b="1" baseline="0">
                <a:solidFill>
                  <a:srgbClr val="000066"/>
                </a:solidFill>
              </a:rPr>
              <a:t>PS--25GeV</a:t>
            </a:r>
          </a:p>
          <a:p>
            <a:endParaRPr kumimoji="0" lang="en-US" altLang="zh-CN" sz="2400" b="1" baseline="0">
              <a:solidFill>
                <a:srgbClr val="000066"/>
              </a:solidFill>
            </a:endParaRPr>
          </a:p>
          <a:p>
            <a:r>
              <a:rPr kumimoji="0" lang="en-US" altLang="zh-CN" sz="2400" b="1" baseline="0">
                <a:solidFill>
                  <a:srgbClr val="000066"/>
                </a:solidFill>
              </a:rPr>
              <a:t> LINACI—50MeV</a:t>
            </a:r>
            <a:endParaRPr kumimoji="0" lang="en-US" altLang="zh-CN" sz="2400" baseline="0">
              <a:ea typeface="华文中宋" panose="0201060004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474" name="Picture 2" descr="Linac1">
            <a:extLst>
              <a:ext uri="{FF2B5EF4-FFF2-40B4-BE49-F238E27FC236}">
                <a16:creationId xmlns:a16="http://schemas.microsoft.com/office/drawing/2014/main" id="{D262B517-AD04-4694-AFE5-DB7DE531CDFC}"/>
              </a:ext>
            </a:extLst>
          </p:cNvPr>
          <p:cNvPicPr>
            <a:picLocks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68313" y="755650"/>
            <a:ext cx="4319587" cy="6121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3475" name="Picture 3" descr="lin2cw">
            <a:extLst>
              <a:ext uri="{FF2B5EF4-FFF2-40B4-BE49-F238E27FC236}">
                <a16:creationId xmlns:a16="http://schemas.microsoft.com/office/drawing/2014/main" id="{FF95CB26-EBDE-4E85-858F-EBBC61E3AF77}"/>
              </a:ext>
            </a:extLst>
          </p:cNvPr>
          <p:cNvPicPr>
            <a:picLocks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787900" y="755650"/>
            <a:ext cx="4356100" cy="6119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a:extLst>
              <a:ext uri="{FF2B5EF4-FFF2-40B4-BE49-F238E27FC236}">
                <a16:creationId xmlns:a16="http://schemas.microsoft.com/office/drawing/2014/main" id="{523BA260-31EA-4759-BE21-93961809D747}"/>
              </a:ext>
            </a:extLst>
          </p:cNvPr>
          <p:cNvSpPr>
            <a:spLocks noChangeArrowheads="1"/>
          </p:cNvSpPr>
          <p:nvPr/>
        </p:nvSpPr>
        <p:spPr bwMode="auto">
          <a:xfrm>
            <a:off x="611188" y="833438"/>
            <a:ext cx="4465637"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20000"/>
              </a:spcBef>
              <a:buClr>
                <a:schemeClr val="hlink"/>
              </a:buClr>
              <a:buSzPct val="65000"/>
              <a:buFont typeface="Wingdings" panose="05000000000000000000" pitchFamily="2" charset="2"/>
              <a:buChar char="v"/>
            </a:pPr>
            <a:r>
              <a:rPr kumimoji="0" lang="en-US" altLang="zh-CN" b="1" baseline="0">
                <a:solidFill>
                  <a:srgbClr val="000066"/>
                </a:solidFill>
              </a:rPr>
              <a:t>Syncrotron</a:t>
            </a:r>
          </a:p>
          <a:p>
            <a:pPr>
              <a:spcBef>
                <a:spcPct val="20000"/>
              </a:spcBef>
              <a:buClr>
                <a:schemeClr val="hlink"/>
              </a:buClr>
              <a:buSzPct val="65000"/>
              <a:buFont typeface="Wingdings" panose="05000000000000000000" pitchFamily="2" charset="2"/>
              <a:buNone/>
            </a:pPr>
            <a:r>
              <a:rPr kumimoji="0" lang="en-US" altLang="zh-CN" b="1" baseline="0">
                <a:solidFill>
                  <a:srgbClr val="000066"/>
                </a:solidFill>
                <a:cs typeface="Times New Roman" panose="02020603050405020304" pitchFamily="18" charset="0"/>
              </a:rPr>
              <a:t>        CERN </a:t>
            </a:r>
            <a:r>
              <a:rPr kumimoji="0" lang="zh-CN" altLang="en-US" b="1" baseline="0">
                <a:solidFill>
                  <a:srgbClr val="000066"/>
                </a:solidFill>
                <a:cs typeface="Times New Roman" panose="02020603050405020304" pitchFamily="18" charset="0"/>
              </a:rPr>
              <a:t>质子同步加速器</a:t>
            </a:r>
          </a:p>
        </p:txBody>
      </p:sp>
      <p:sp>
        <p:nvSpPr>
          <p:cNvPr id="235524" name="Rectangle 4">
            <a:extLst>
              <a:ext uri="{FF2B5EF4-FFF2-40B4-BE49-F238E27FC236}">
                <a16:creationId xmlns:a16="http://schemas.microsoft.com/office/drawing/2014/main" id="{8DACD7EF-3B55-4543-861E-5D2BD7DE04E9}"/>
              </a:ext>
            </a:extLst>
          </p:cNvPr>
          <p:cNvSpPr>
            <a:spLocks noChangeArrowheads="1"/>
          </p:cNvSpPr>
          <p:nvPr/>
        </p:nvSpPr>
        <p:spPr bwMode="auto">
          <a:xfrm>
            <a:off x="1833563" y="201613"/>
            <a:ext cx="21637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5525" name="Rectangle 5">
            <a:extLst>
              <a:ext uri="{FF2B5EF4-FFF2-40B4-BE49-F238E27FC236}">
                <a16:creationId xmlns:a16="http://schemas.microsoft.com/office/drawing/2014/main" id="{F5CF04E1-9953-4B8F-90B1-11F98B4E42ED}"/>
              </a:ext>
            </a:extLst>
          </p:cNvPr>
          <p:cNvSpPr>
            <a:spLocks noChangeArrowheads="1"/>
          </p:cNvSpPr>
          <p:nvPr/>
        </p:nvSpPr>
        <p:spPr bwMode="auto">
          <a:xfrm>
            <a:off x="1833563" y="201613"/>
            <a:ext cx="21637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5526" name="Rectangle 6">
            <a:extLst>
              <a:ext uri="{FF2B5EF4-FFF2-40B4-BE49-F238E27FC236}">
                <a16:creationId xmlns:a16="http://schemas.microsoft.com/office/drawing/2014/main" id="{59774E2C-BDCD-4367-A7D9-FF7FB85D6B43}"/>
              </a:ext>
            </a:extLst>
          </p:cNvPr>
          <p:cNvSpPr>
            <a:spLocks noChangeArrowheads="1"/>
          </p:cNvSpPr>
          <p:nvPr/>
        </p:nvSpPr>
        <p:spPr bwMode="auto">
          <a:xfrm>
            <a:off x="1833563" y="201613"/>
            <a:ext cx="21637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5527" name="Rectangle 7">
            <a:extLst>
              <a:ext uri="{FF2B5EF4-FFF2-40B4-BE49-F238E27FC236}">
                <a16:creationId xmlns:a16="http://schemas.microsoft.com/office/drawing/2014/main" id="{01AFE584-2770-4726-A0D6-743E0B60CD0D}"/>
              </a:ext>
            </a:extLst>
          </p:cNvPr>
          <p:cNvSpPr>
            <a:spLocks noChangeArrowheads="1"/>
          </p:cNvSpPr>
          <p:nvPr/>
        </p:nvSpPr>
        <p:spPr bwMode="auto">
          <a:xfrm>
            <a:off x="1833563" y="201613"/>
            <a:ext cx="21637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5528" name="Rectangle 8">
            <a:extLst>
              <a:ext uri="{FF2B5EF4-FFF2-40B4-BE49-F238E27FC236}">
                <a16:creationId xmlns:a16="http://schemas.microsoft.com/office/drawing/2014/main" id="{206104F3-A5E3-4822-97BF-FA057D44E497}"/>
              </a:ext>
            </a:extLst>
          </p:cNvPr>
          <p:cNvSpPr>
            <a:spLocks noChangeArrowheads="1"/>
          </p:cNvSpPr>
          <p:nvPr/>
        </p:nvSpPr>
        <p:spPr bwMode="auto">
          <a:xfrm>
            <a:off x="1833563" y="201613"/>
            <a:ext cx="21637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5529" name="Rectangle 9">
            <a:extLst>
              <a:ext uri="{FF2B5EF4-FFF2-40B4-BE49-F238E27FC236}">
                <a16:creationId xmlns:a16="http://schemas.microsoft.com/office/drawing/2014/main" id="{F38F858E-8E6E-4422-99FA-4D3EEB057FA2}"/>
              </a:ext>
            </a:extLst>
          </p:cNvPr>
          <p:cNvSpPr>
            <a:spLocks noChangeArrowheads="1"/>
          </p:cNvSpPr>
          <p:nvPr/>
        </p:nvSpPr>
        <p:spPr bwMode="auto">
          <a:xfrm>
            <a:off x="1833563" y="201613"/>
            <a:ext cx="21637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5530" name="Rectangle 10">
            <a:extLst>
              <a:ext uri="{FF2B5EF4-FFF2-40B4-BE49-F238E27FC236}">
                <a16:creationId xmlns:a16="http://schemas.microsoft.com/office/drawing/2014/main" id="{BA4A3DDC-46C7-4839-9D22-2372F4F960EC}"/>
              </a:ext>
            </a:extLst>
          </p:cNvPr>
          <p:cNvSpPr>
            <a:spLocks noChangeArrowheads="1"/>
          </p:cNvSpPr>
          <p:nvPr/>
        </p:nvSpPr>
        <p:spPr bwMode="auto">
          <a:xfrm>
            <a:off x="1833563" y="201613"/>
            <a:ext cx="21637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5531" name="Rectangle 11">
            <a:extLst>
              <a:ext uri="{FF2B5EF4-FFF2-40B4-BE49-F238E27FC236}">
                <a16:creationId xmlns:a16="http://schemas.microsoft.com/office/drawing/2014/main" id="{ACA59E2A-CF3F-4262-9188-6C6F16A0934A}"/>
              </a:ext>
            </a:extLst>
          </p:cNvPr>
          <p:cNvSpPr>
            <a:spLocks noChangeArrowheads="1"/>
          </p:cNvSpPr>
          <p:nvPr/>
        </p:nvSpPr>
        <p:spPr bwMode="auto">
          <a:xfrm>
            <a:off x="1833563" y="201613"/>
            <a:ext cx="21637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5532" name="Rectangle 12">
            <a:extLst>
              <a:ext uri="{FF2B5EF4-FFF2-40B4-BE49-F238E27FC236}">
                <a16:creationId xmlns:a16="http://schemas.microsoft.com/office/drawing/2014/main" id="{9B521C89-06E6-4A6C-AD6B-4938C885E502}"/>
              </a:ext>
            </a:extLst>
          </p:cNvPr>
          <p:cNvSpPr>
            <a:spLocks noChangeArrowheads="1"/>
          </p:cNvSpPr>
          <p:nvPr/>
        </p:nvSpPr>
        <p:spPr bwMode="auto">
          <a:xfrm>
            <a:off x="1833563" y="201613"/>
            <a:ext cx="21637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35533" name="Rectangle 13">
            <a:extLst>
              <a:ext uri="{FF2B5EF4-FFF2-40B4-BE49-F238E27FC236}">
                <a16:creationId xmlns:a16="http://schemas.microsoft.com/office/drawing/2014/main" id="{C615819E-CB17-4C13-83DA-FA5C329E1628}"/>
              </a:ext>
            </a:extLst>
          </p:cNvPr>
          <p:cNvSpPr>
            <a:spLocks noChangeArrowheads="1"/>
          </p:cNvSpPr>
          <p:nvPr/>
        </p:nvSpPr>
        <p:spPr bwMode="auto">
          <a:xfrm>
            <a:off x="1833563" y="201613"/>
            <a:ext cx="21637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35536" name="Group 16">
            <a:extLst>
              <a:ext uri="{FF2B5EF4-FFF2-40B4-BE49-F238E27FC236}">
                <a16:creationId xmlns:a16="http://schemas.microsoft.com/office/drawing/2014/main" id="{FDD04544-1BB8-4D71-9061-0E8FE190BC01}"/>
              </a:ext>
            </a:extLst>
          </p:cNvPr>
          <p:cNvGrpSpPr>
            <a:grpSpLocks/>
          </p:cNvGrpSpPr>
          <p:nvPr/>
        </p:nvGrpSpPr>
        <p:grpSpPr bwMode="auto">
          <a:xfrm>
            <a:off x="5219700" y="981075"/>
            <a:ext cx="3671888" cy="5616575"/>
            <a:chOff x="1746" y="408"/>
            <a:chExt cx="2313" cy="3912"/>
          </a:xfrm>
        </p:grpSpPr>
        <p:graphicFrame>
          <p:nvGraphicFramePr>
            <p:cNvPr id="235537" name="Object 17">
              <a:extLst>
                <a:ext uri="{FF2B5EF4-FFF2-40B4-BE49-F238E27FC236}">
                  <a16:creationId xmlns:a16="http://schemas.microsoft.com/office/drawing/2014/main" id="{D3D81153-89AF-4BC6-83BE-B8ECE43EB7D3}"/>
                </a:ext>
              </a:extLst>
            </p:cNvPr>
            <p:cNvGraphicFramePr>
              <a:graphicFrameLocks noChangeAspect="1"/>
            </p:cNvGraphicFramePr>
            <p:nvPr/>
          </p:nvGraphicFramePr>
          <p:xfrm>
            <a:off x="3152" y="482"/>
            <a:ext cx="499" cy="231"/>
          </p:xfrm>
          <a:graphic>
            <a:graphicData uri="http://schemas.openxmlformats.org/presentationml/2006/ole">
              <mc:AlternateContent xmlns:mc="http://schemas.openxmlformats.org/markup-compatibility/2006">
                <mc:Choice xmlns:v="urn:schemas-microsoft-com:vml" Requires="v">
                  <p:oleObj spid="_x0000_s235591" name="Equation" r:id="rId4" imgW="393359" imgH="177646" progId="Equation.DSMT4">
                    <p:embed/>
                  </p:oleObj>
                </mc:Choice>
                <mc:Fallback>
                  <p:oleObj name="Equation" r:id="rId4" imgW="393359" imgH="177646" progId="Equation.DSMT4">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2" y="482"/>
                          <a:ext cx="499" cy="231"/>
                        </a:xfrm>
                        <a:prstGeom prst="rect">
                          <a:avLst/>
                        </a:prstGeom>
                        <a:solidFill>
                          <a:schemeClr val="hlink"/>
                        </a:solidFill>
                      </p:spPr>
                    </p:pic>
                  </p:oleObj>
                </mc:Fallback>
              </mc:AlternateContent>
            </a:graphicData>
          </a:graphic>
        </p:graphicFrame>
        <p:graphicFrame>
          <p:nvGraphicFramePr>
            <p:cNvPr id="235538" name="Object 18">
              <a:extLst>
                <a:ext uri="{FF2B5EF4-FFF2-40B4-BE49-F238E27FC236}">
                  <a16:creationId xmlns:a16="http://schemas.microsoft.com/office/drawing/2014/main" id="{80708E3D-B81F-436F-B882-38B10331F280}"/>
                </a:ext>
              </a:extLst>
            </p:cNvPr>
            <p:cNvGraphicFramePr>
              <a:graphicFrameLocks noChangeAspect="1"/>
            </p:cNvGraphicFramePr>
            <p:nvPr/>
          </p:nvGraphicFramePr>
          <p:xfrm>
            <a:off x="3107" y="799"/>
            <a:ext cx="725" cy="219"/>
          </p:xfrm>
          <a:graphic>
            <a:graphicData uri="http://schemas.openxmlformats.org/presentationml/2006/ole">
              <mc:AlternateContent xmlns:mc="http://schemas.openxmlformats.org/markup-compatibility/2006">
                <mc:Choice xmlns:v="urn:schemas-microsoft-com:vml" Requires="v">
                  <p:oleObj spid="_x0000_s235592" name="Equation" r:id="rId6" imgW="596641" imgH="177723" progId="Equation.DSMT4">
                    <p:embed/>
                  </p:oleObj>
                </mc:Choice>
                <mc:Fallback>
                  <p:oleObj name="Equation" r:id="rId6" imgW="596641" imgH="177723" progId="Equation.DSMT4">
                    <p:embed/>
                    <p:pic>
                      <p:nvPicPr>
                        <p:cNvPr id="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7" y="799"/>
                          <a:ext cx="725" cy="219"/>
                        </a:xfrm>
                        <a:prstGeom prst="rect">
                          <a:avLst/>
                        </a:prstGeom>
                        <a:solidFill>
                          <a:schemeClr val="hlink"/>
                        </a:solidFill>
                      </p:spPr>
                    </p:pic>
                  </p:oleObj>
                </mc:Fallback>
              </mc:AlternateContent>
            </a:graphicData>
          </a:graphic>
        </p:graphicFrame>
        <p:graphicFrame>
          <p:nvGraphicFramePr>
            <p:cNvPr id="235539" name="Object 19">
              <a:extLst>
                <a:ext uri="{FF2B5EF4-FFF2-40B4-BE49-F238E27FC236}">
                  <a16:creationId xmlns:a16="http://schemas.microsoft.com/office/drawing/2014/main" id="{54CC2773-34C5-4F03-9C48-F1435E24D6A6}"/>
                </a:ext>
              </a:extLst>
            </p:cNvPr>
            <p:cNvGraphicFramePr>
              <a:graphicFrameLocks noChangeAspect="1"/>
            </p:cNvGraphicFramePr>
            <p:nvPr/>
          </p:nvGraphicFramePr>
          <p:xfrm>
            <a:off x="3016" y="1071"/>
            <a:ext cx="862" cy="278"/>
          </p:xfrm>
          <a:graphic>
            <a:graphicData uri="http://schemas.openxmlformats.org/presentationml/2006/ole">
              <mc:AlternateContent xmlns:mc="http://schemas.openxmlformats.org/markup-compatibility/2006">
                <mc:Choice xmlns:v="urn:schemas-microsoft-com:vml" Requires="v">
                  <p:oleObj spid="_x0000_s235593" name="Equation" r:id="rId8" imgW="558558" imgH="177723" progId="Equation.DSMT4">
                    <p:embed/>
                  </p:oleObj>
                </mc:Choice>
                <mc:Fallback>
                  <p:oleObj name="Equation" r:id="rId8" imgW="558558" imgH="177723" progId="Equation.DSMT4">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6" y="1071"/>
                          <a:ext cx="862" cy="278"/>
                        </a:xfrm>
                        <a:prstGeom prst="rect">
                          <a:avLst/>
                        </a:prstGeom>
                        <a:solidFill>
                          <a:schemeClr val="hlink"/>
                        </a:solidFill>
                      </p:spPr>
                    </p:pic>
                  </p:oleObj>
                </mc:Fallback>
              </mc:AlternateContent>
            </a:graphicData>
          </a:graphic>
        </p:graphicFrame>
        <p:graphicFrame>
          <p:nvGraphicFramePr>
            <p:cNvPr id="235540" name="Object 20">
              <a:extLst>
                <a:ext uri="{FF2B5EF4-FFF2-40B4-BE49-F238E27FC236}">
                  <a16:creationId xmlns:a16="http://schemas.microsoft.com/office/drawing/2014/main" id="{2F38771A-255A-41EE-8A8D-2BC2E6B3C0E9}"/>
                </a:ext>
              </a:extLst>
            </p:cNvPr>
            <p:cNvGraphicFramePr>
              <a:graphicFrameLocks noChangeAspect="1"/>
            </p:cNvGraphicFramePr>
            <p:nvPr/>
          </p:nvGraphicFramePr>
          <p:xfrm>
            <a:off x="3107" y="1434"/>
            <a:ext cx="363" cy="255"/>
          </p:xfrm>
          <a:graphic>
            <a:graphicData uri="http://schemas.openxmlformats.org/presentationml/2006/ole">
              <mc:AlternateContent xmlns:mc="http://schemas.openxmlformats.org/markup-compatibility/2006">
                <mc:Choice xmlns:v="urn:schemas-microsoft-com:vml" Requires="v">
                  <p:oleObj spid="_x0000_s235594" name="Equation" r:id="rId10" imgW="253670" imgH="177569" progId="Equation.DSMT4">
                    <p:embed/>
                  </p:oleObj>
                </mc:Choice>
                <mc:Fallback>
                  <p:oleObj name="Equation" r:id="rId10" imgW="253670" imgH="177569" progId="Equation.DSMT4">
                    <p:embed/>
                    <p:pic>
                      <p:nvPicPr>
                        <p:cNvPr id="0"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07" y="1434"/>
                          <a:ext cx="363" cy="255"/>
                        </a:xfrm>
                        <a:prstGeom prst="rect">
                          <a:avLst/>
                        </a:prstGeom>
                        <a:solidFill>
                          <a:schemeClr val="hlink"/>
                        </a:solidFill>
                      </p:spPr>
                    </p:pic>
                  </p:oleObj>
                </mc:Fallback>
              </mc:AlternateContent>
            </a:graphicData>
          </a:graphic>
        </p:graphicFrame>
        <p:graphicFrame>
          <p:nvGraphicFramePr>
            <p:cNvPr id="235541" name="Object 21">
              <a:extLst>
                <a:ext uri="{FF2B5EF4-FFF2-40B4-BE49-F238E27FC236}">
                  <a16:creationId xmlns:a16="http://schemas.microsoft.com/office/drawing/2014/main" id="{DA4C8132-B605-4CD6-B317-8751A3B8B260}"/>
                </a:ext>
              </a:extLst>
            </p:cNvPr>
            <p:cNvGraphicFramePr>
              <a:graphicFrameLocks noChangeAspect="1"/>
            </p:cNvGraphicFramePr>
            <p:nvPr/>
          </p:nvGraphicFramePr>
          <p:xfrm>
            <a:off x="3107" y="1752"/>
            <a:ext cx="454" cy="221"/>
          </p:xfrm>
          <a:graphic>
            <a:graphicData uri="http://schemas.openxmlformats.org/presentationml/2006/ole">
              <mc:AlternateContent xmlns:mc="http://schemas.openxmlformats.org/markup-compatibility/2006">
                <mc:Choice xmlns:v="urn:schemas-microsoft-com:vml" Requires="v">
                  <p:oleObj spid="_x0000_s235595" name="Equation" r:id="rId12" imgW="368140" imgH="177723" progId="Equation.DSMT4">
                    <p:embed/>
                  </p:oleObj>
                </mc:Choice>
                <mc:Fallback>
                  <p:oleObj name="Equation" r:id="rId12" imgW="368140" imgH="177723" progId="Equation.DSMT4">
                    <p:embed/>
                    <p:pic>
                      <p:nvPicPr>
                        <p:cNvPr id="0"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07" y="1752"/>
                          <a:ext cx="454" cy="221"/>
                        </a:xfrm>
                        <a:prstGeom prst="rect">
                          <a:avLst/>
                        </a:prstGeom>
                        <a:solidFill>
                          <a:schemeClr val="hlink"/>
                        </a:solidFill>
                      </p:spPr>
                    </p:pic>
                  </p:oleObj>
                </mc:Fallback>
              </mc:AlternateContent>
            </a:graphicData>
          </a:graphic>
        </p:graphicFrame>
        <p:graphicFrame>
          <p:nvGraphicFramePr>
            <p:cNvPr id="235542" name="Object 22">
              <a:extLst>
                <a:ext uri="{FF2B5EF4-FFF2-40B4-BE49-F238E27FC236}">
                  <a16:creationId xmlns:a16="http://schemas.microsoft.com/office/drawing/2014/main" id="{1E1F40DE-FE05-4B5A-AD72-E2609EB96BC3}"/>
                </a:ext>
              </a:extLst>
            </p:cNvPr>
            <p:cNvGraphicFramePr>
              <a:graphicFrameLocks noChangeAspect="1"/>
            </p:cNvGraphicFramePr>
            <p:nvPr/>
          </p:nvGraphicFramePr>
          <p:xfrm>
            <a:off x="3107" y="2069"/>
            <a:ext cx="272" cy="272"/>
          </p:xfrm>
          <a:graphic>
            <a:graphicData uri="http://schemas.openxmlformats.org/presentationml/2006/ole">
              <mc:AlternateContent xmlns:mc="http://schemas.openxmlformats.org/markup-compatibility/2006">
                <mc:Choice xmlns:v="urn:schemas-microsoft-com:vml" Requires="v">
                  <p:oleObj spid="_x0000_s235596" name="Equation" r:id="rId14" imgW="177492" imgH="177492" progId="Equation.DSMT4">
                    <p:embed/>
                  </p:oleObj>
                </mc:Choice>
                <mc:Fallback>
                  <p:oleObj name="Equation" r:id="rId14" imgW="177492" imgH="177492" progId="Equation.DSMT4">
                    <p:embed/>
                    <p:pic>
                      <p:nvPicPr>
                        <p:cNvPr id="0"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07" y="2069"/>
                          <a:ext cx="272" cy="272"/>
                        </a:xfrm>
                        <a:prstGeom prst="rect">
                          <a:avLst/>
                        </a:prstGeom>
                        <a:solidFill>
                          <a:schemeClr val="hlink"/>
                        </a:solidFill>
                      </p:spPr>
                    </p:pic>
                  </p:oleObj>
                </mc:Fallback>
              </mc:AlternateContent>
            </a:graphicData>
          </a:graphic>
        </p:graphicFrame>
        <p:graphicFrame>
          <p:nvGraphicFramePr>
            <p:cNvPr id="235543" name="Object 23">
              <a:extLst>
                <a:ext uri="{FF2B5EF4-FFF2-40B4-BE49-F238E27FC236}">
                  <a16:creationId xmlns:a16="http://schemas.microsoft.com/office/drawing/2014/main" id="{F9B3DFBC-04E2-4F23-8EC3-DE2874B96F88}"/>
                </a:ext>
              </a:extLst>
            </p:cNvPr>
            <p:cNvGraphicFramePr>
              <a:graphicFrameLocks noChangeAspect="1"/>
            </p:cNvGraphicFramePr>
            <p:nvPr/>
          </p:nvGraphicFramePr>
          <p:xfrm>
            <a:off x="2880" y="2432"/>
            <a:ext cx="1134" cy="215"/>
          </p:xfrm>
          <a:graphic>
            <a:graphicData uri="http://schemas.openxmlformats.org/presentationml/2006/ole">
              <mc:AlternateContent xmlns:mc="http://schemas.openxmlformats.org/markup-compatibility/2006">
                <mc:Choice xmlns:v="urn:schemas-microsoft-com:vml" Requires="v">
                  <p:oleObj spid="_x0000_s235597" name="Equation" r:id="rId16" imgW="964781" imgH="177723" progId="Equation.DSMT4">
                    <p:embed/>
                  </p:oleObj>
                </mc:Choice>
                <mc:Fallback>
                  <p:oleObj name="Equation" r:id="rId16" imgW="964781" imgH="177723" progId="Equation.DSMT4">
                    <p:embed/>
                    <p:pic>
                      <p:nvPicPr>
                        <p:cNvPr id="0" name="Object 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80" y="2432"/>
                          <a:ext cx="1134" cy="215"/>
                        </a:xfrm>
                        <a:prstGeom prst="rect">
                          <a:avLst/>
                        </a:prstGeom>
                        <a:solidFill>
                          <a:schemeClr val="hlink"/>
                        </a:solidFill>
                      </p:spPr>
                    </p:pic>
                  </p:oleObj>
                </mc:Fallback>
              </mc:AlternateContent>
            </a:graphicData>
          </a:graphic>
        </p:graphicFrame>
        <p:graphicFrame>
          <p:nvGraphicFramePr>
            <p:cNvPr id="235544" name="Object 24">
              <a:extLst>
                <a:ext uri="{FF2B5EF4-FFF2-40B4-BE49-F238E27FC236}">
                  <a16:creationId xmlns:a16="http://schemas.microsoft.com/office/drawing/2014/main" id="{73B17D96-F34F-48E2-A83F-FAA311133A1F}"/>
                </a:ext>
              </a:extLst>
            </p:cNvPr>
            <p:cNvGraphicFramePr>
              <a:graphicFrameLocks noChangeAspect="1"/>
            </p:cNvGraphicFramePr>
            <p:nvPr/>
          </p:nvGraphicFramePr>
          <p:xfrm>
            <a:off x="3016" y="2704"/>
            <a:ext cx="498" cy="220"/>
          </p:xfrm>
          <a:graphic>
            <a:graphicData uri="http://schemas.openxmlformats.org/presentationml/2006/ole">
              <mc:AlternateContent xmlns:mc="http://schemas.openxmlformats.org/markup-compatibility/2006">
                <mc:Choice xmlns:v="urn:schemas-microsoft-com:vml" Requires="v">
                  <p:oleObj spid="_x0000_s235598" name="Equation" r:id="rId18" imgW="405872" imgH="177569" progId="Equation.DSMT4">
                    <p:embed/>
                  </p:oleObj>
                </mc:Choice>
                <mc:Fallback>
                  <p:oleObj name="Equation" r:id="rId18" imgW="405872" imgH="177569" progId="Equation.DSMT4">
                    <p:embed/>
                    <p:pic>
                      <p:nvPicPr>
                        <p:cNvPr id="0" name="Object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16" y="2704"/>
                          <a:ext cx="498" cy="220"/>
                        </a:xfrm>
                        <a:prstGeom prst="rect">
                          <a:avLst/>
                        </a:prstGeom>
                        <a:solidFill>
                          <a:schemeClr val="hlink"/>
                        </a:solidFill>
                      </p:spPr>
                    </p:pic>
                  </p:oleObj>
                </mc:Fallback>
              </mc:AlternateContent>
            </a:graphicData>
          </a:graphic>
        </p:graphicFrame>
        <p:graphicFrame>
          <p:nvGraphicFramePr>
            <p:cNvPr id="235545" name="Object 25">
              <a:extLst>
                <a:ext uri="{FF2B5EF4-FFF2-40B4-BE49-F238E27FC236}">
                  <a16:creationId xmlns:a16="http://schemas.microsoft.com/office/drawing/2014/main" id="{22DE0157-DE58-4CDE-A4E8-00E41C990C9A}"/>
                </a:ext>
              </a:extLst>
            </p:cNvPr>
            <p:cNvGraphicFramePr>
              <a:graphicFrameLocks noChangeAspect="1"/>
            </p:cNvGraphicFramePr>
            <p:nvPr/>
          </p:nvGraphicFramePr>
          <p:xfrm>
            <a:off x="3016" y="3022"/>
            <a:ext cx="363" cy="263"/>
          </p:xfrm>
          <a:graphic>
            <a:graphicData uri="http://schemas.openxmlformats.org/presentationml/2006/ole">
              <mc:AlternateContent xmlns:mc="http://schemas.openxmlformats.org/markup-compatibility/2006">
                <mc:Choice xmlns:v="urn:schemas-microsoft-com:vml" Requires="v">
                  <p:oleObj spid="_x0000_s235599" name="Equation" r:id="rId20" imgW="279279" imgH="203112" progId="Equation.DSMT4">
                    <p:embed/>
                  </p:oleObj>
                </mc:Choice>
                <mc:Fallback>
                  <p:oleObj name="Equation" r:id="rId20" imgW="279279" imgH="203112" progId="Equation.DSMT4">
                    <p:embed/>
                    <p:pic>
                      <p:nvPicPr>
                        <p:cNvPr id="0" name="Object 2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016" y="3022"/>
                          <a:ext cx="363" cy="263"/>
                        </a:xfrm>
                        <a:prstGeom prst="rect">
                          <a:avLst/>
                        </a:prstGeom>
                        <a:solidFill>
                          <a:schemeClr val="hlink"/>
                        </a:solidFill>
                      </p:spPr>
                    </p:pic>
                  </p:oleObj>
                </mc:Fallback>
              </mc:AlternateContent>
            </a:graphicData>
          </a:graphic>
        </p:graphicFrame>
        <p:graphicFrame>
          <p:nvGraphicFramePr>
            <p:cNvPr id="235546" name="Object 26">
              <a:extLst>
                <a:ext uri="{FF2B5EF4-FFF2-40B4-BE49-F238E27FC236}">
                  <a16:creationId xmlns:a16="http://schemas.microsoft.com/office/drawing/2014/main" id="{97AB03A4-BE01-4C04-887A-34B80A9AF2BE}"/>
                </a:ext>
              </a:extLst>
            </p:cNvPr>
            <p:cNvGraphicFramePr>
              <a:graphicFrameLocks noChangeAspect="1"/>
            </p:cNvGraphicFramePr>
            <p:nvPr/>
          </p:nvGraphicFramePr>
          <p:xfrm>
            <a:off x="2925" y="3385"/>
            <a:ext cx="726" cy="198"/>
          </p:xfrm>
          <a:graphic>
            <a:graphicData uri="http://schemas.openxmlformats.org/presentationml/2006/ole">
              <mc:AlternateContent xmlns:mc="http://schemas.openxmlformats.org/markup-compatibility/2006">
                <mc:Choice xmlns:v="urn:schemas-microsoft-com:vml" Requires="v">
                  <p:oleObj spid="_x0000_s235600" name="Equation" r:id="rId22" imgW="520248" imgH="177646" progId="Equation.DSMT4">
                    <p:embed/>
                  </p:oleObj>
                </mc:Choice>
                <mc:Fallback>
                  <p:oleObj name="Equation" r:id="rId22" imgW="520248" imgH="177646" progId="Equation.DSMT4">
                    <p:embed/>
                    <p:pic>
                      <p:nvPicPr>
                        <p:cNvPr id="0" name="Object 2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25" y="3385"/>
                          <a:ext cx="726" cy="198"/>
                        </a:xfrm>
                        <a:prstGeom prst="rect">
                          <a:avLst/>
                        </a:prstGeom>
                        <a:solidFill>
                          <a:schemeClr val="hlink"/>
                        </a:solidFill>
                      </p:spPr>
                    </p:pic>
                  </p:oleObj>
                </mc:Fallback>
              </mc:AlternateContent>
            </a:graphicData>
          </a:graphic>
        </p:graphicFrame>
        <p:graphicFrame>
          <p:nvGraphicFramePr>
            <p:cNvPr id="235547" name="Object 27">
              <a:extLst>
                <a:ext uri="{FF2B5EF4-FFF2-40B4-BE49-F238E27FC236}">
                  <a16:creationId xmlns:a16="http://schemas.microsoft.com/office/drawing/2014/main" id="{62B05733-D5C1-4761-B186-3ED41CD5B5BB}"/>
                </a:ext>
              </a:extLst>
            </p:cNvPr>
            <p:cNvGraphicFramePr>
              <a:graphicFrameLocks noChangeAspect="1"/>
            </p:cNvGraphicFramePr>
            <p:nvPr/>
          </p:nvGraphicFramePr>
          <p:xfrm>
            <a:off x="2971" y="3702"/>
            <a:ext cx="907" cy="286"/>
          </p:xfrm>
          <a:graphic>
            <a:graphicData uri="http://schemas.openxmlformats.org/presentationml/2006/ole">
              <mc:AlternateContent xmlns:mc="http://schemas.openxmlformats.org/markup-compatibility/2006">
                <mc:Choice xmlns:v="urn:schemas-microsoft-com:vml" Requires="v">
                  <p:oleObj spid="_x0000_s235601" name="Equation" r:id="rId24" imgW="723586" imgH="228501" progId="Equation.DSMT4">
                    <p:embed/>
                  </p:oleObj>
                </mc:Choice>
                <mc:Fallback>
                  <p:oleObj name="Equation" r:id="rId24" imgW="723586" imgH="228501" progId="Equation.DSMT4">
                    <p:embed/>
                    <p:pic>
                      <p:nvPicPr>
                        <p:cNvPr id="0" name="Object 2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971" y="3702"/>
                          <a:ext cx="907" cy="286"/>
                        </a:xfrm>
                        <a:prstGeom prst="rect">
                          <a:avLst/>
                        </a:prstGeom>
                        <a:solidFill>
                          <a:schemeClr val="hlink"/>
                        </a:solidFill>
                      </p:spPr>
                    </p:pic>
                  </p:oleObj>
                </mc:Fallback>
              </mc:AlternateContent>
            </a:graphicData>
          </a:graphic>
        </p:graphicFrame>
        <p:graphicFrame>
          <p:nvGraphicFramePr>
            <p:cNvPr id="235548" name="Object 28">
              <a:extLst>
                <a:ext uri="{FF2B5EF4-FFF2-40B4-BE49-F238E27FC236}">
                  <a16:creationId xmlns:a16="http://schemas.microsoft.com/office/drawing/2014/main" id="{B26071A1-4999-4BAE-AD6F-0FF7487008D0}"/>
                </a:ext>
              </a:extLst>
            </p:cNvPr>
            <p:cNvGraphicFramePr>
              <a:graphicFrameLocks noChangeAspect="1"/>
            </p:cNvGraphicFramePr>
            <p:nvPr/>
          </p:nvGraphicFramePr>
          <p:xfrm>
            <a:off x="3016" y="4074"/>
            <a:ext cx="635" cy="246"/>
          </p:xfrm>
          <a:graphic>
            <a:graphicData uri="http://schemas.openxmlformats.org/presentationml/2006/ole">
              <mc:AlternateContent xmlns:mc="http://schemas.openxmlformats.org/markup-compatibility/2006">
                <mc:Choice xmlns:v="urn:schemas-microsoft-com:vml" Requires="v">
                  <p:oleObj spid="_x0000_s235602" name="Equation" r:id="rId26" imgW="469696" imgH="177723" progId="Equation.DSMT4">
                    <p:embed/>
                  </p:oleObj>
                </mc:Choice>
                <mc:Fallback>
                  <p:oleObj name="Equation" r:id="rId26" imgW="469696" imgH="177723" progId="Equation.DSMT4">
                    <p:embed/>
                    <p:pic>
                      <p:nvPicPr>
                        <p:cNvPr id="0" name="Object 2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016" y="4074"/>
                          <a:ext cx="635" cy="246"/>
                        </a:xfrm>
                        <a:prstGeom prst="rect">
                          <a:avLst/>
                        </a:prstGeom>
                        <a:solidFill>
                          <a:schemeClr val="hlink"/>
                        </a:solidFill>
                      </p:spPr>
                    </p:pic>
                  </p:oleObj>
                </mc:Fallback>
              </mc:AlternateContent>
            </a:graphicData>
          </a:graphic>
        </p:graphicFrame>
        <p:sp>
          <p:nvSpPr>
            <p:cNvPr id="235549" name="Rectangle 29">
              <a:extLst>
                <a:ext uri="{FF2B5EF4-FFF2-40B4-BE49-F238E27FC236}">
                  <a16:creationId xmlns:a16="http://schemas.microsoft.com/office/drawing/2014/main" id="{8A3C6168-391E-4D2D-8B94-09860818C3F1}"/>
                </a:ext>
              </a:extLst>
            </p:cNvPr>
            <p:cNvSpPr>
              <a:spLocks noChangeArrowheads="1"/>
            </p:cNvSpPr>
            <p:nvPr/>
          </p:nvSpPr>
          <p:spPr bwMode="auto">
            <a:xfrm>
              <a:off x="2875" y="3994"/>
              <a:ext cx="11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endParaRPr lang="zh-CN" altLang="zh-CN" baseline="0"/>
            </a:p>
          </p:txBody>
        </p:sp>
        <p:sp>
          <p:nvSpPr>
            <p:cNvPr id="235550" name="Rectangle 30">
              <a:extLst>
                <a:ext uri="{FF2B5EF4-FFF2-40B4-BE49-F238E27FC236}">
                  <a16:creationId xmlns:a16="http://schemas.microsoft.com/office/drawing/2014/main" id="{A66963F2-781B-4CFC-B9DC-1F4A099EE303}"/>
                </a:ext>
              </a:extLst>
            </p:cNvPr>
            <p:cNvSpPr>
              <a:spLocks noChangeArrowheads="1"/>
            </p:cNvSpPr>
            <p:nvPr/>
          </p:nvSpPr>
          <p:spPr bwMode="auto">
            <a:xfrm>
              <a:off x="1746" y="3994"/>
              <a:ext cx="11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zh-CN" altLang="en-US" sz="2000" baseline="0">
                  <a:ea typeface="宋体" panose="02010600030101010101" pitchFamily="2" charset="-122"/>
                  <a:cs typeface="Times New Roman" panose="02020603050405020304" pitchFamily="18" charset="0"/>
                </a:rPr>
                <a:t>输出束直径</a:t>
              </a:r>
              <a:endParaRPr kumimoji="0" lang="zh-CN" altLang="en-US" sz="2000" baseline="0">
                <a:latin typeface="Arial" panose="020B0604020202020204" pitchFamily="34" charset="0"/>
                <a:ea typeface="宋体" panose="02010600030101010101" pitchFamily="2" charset="-122"/>
              </a:endParaRPr>
            </a:p>
          </p:txBody>
        </p:sp>
        <p:sp>
          <p:nvSpPr>
            <p:cNvPr id="235551" name="Rectangle 31">
              <a:extLst>
                <a:ext uri="{FF2B5EF4-FFF2-40B4-BE49-F238E27FC236}">
                  <a16:creationId xmlns:a16="http://schemas.microsoft.com/office/drawing/2014/main" id="{5BCB620B-13D6-453F-A9FF-B950FB95E121}"/>
                </a:ext>
              </a:extLst>
            </p:cNvPr>
            <p:cNvSpPr>
              <a:spLocks noChangeArrowheads="1"/>
            </p:cNvSpPr>
            <p:nvPr/>
          </p:nvSpPr>
          <p:spPr bwMode="auto">
            <a:xfrm>
              <a:off x="2875" y="3668"/>
              <a:ext cx="11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endParaRPr lang="zh-CN" altLang="zh-CN" baseline="0"/>
            </a:p>
          </p:txBody>
        </p:sp>
        <p:sp>
          <p:nvSpPr>
            <p:cNvPr id="235552" name="Rectangle 32">
              <a:extLst>
                <a:ext uri="{FF2B5EF4-FFF2-40B4-BE49-F238E27FC236}">
                  <a16:creationId xmlns:a16="http://schemas.microsoft.com/office/drawing/2014/main" id="{8C25C5CF-E93F-425F-AE08-6E4C6980C5E2}"/>
                </a:ext>
              </a:extLst>
            </p:cNvPr>
            <p:cNvSpPr>
              <a:spLocks noChangeArrowheads="1"/>
            </p:cNvSpPr>
            <p:nvPr/>
          </p:nvSpPr>
          <p:spPr bwMode="auto">
            <a:xfrm>
              <a:off x="1746" y="3668"/>
              <a:ext cx="11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zh-CN" altLang="en-US" sz="1800" baseline="0">
                  <a:ea typeface="宋体" panose="02010600030101010101" pitchFamily="2" charset="-122"/>
                  <a:cs typeface="Times New Roman" panose="02020603050405020304" pitchFamily="18" charset="0"/>
                </a:rPr>
                <a:t>环内真空度</a:t>
              </a:r>
              <a:endParaRPr kumimoji="0" lang="zh-CN" altLang="en-US" sz="1800" baseline="0">
                <a:latin typeface="Arial" panose="020B0604020202020204" pitchFamily="34" charset="0"/>
                <a:ea typeface="宋体" panose="02010600030101010101" pitchFamily="2" charset="-122"/>
              </a:endParaRPr>
            </a:p>
          </p:txBody>
        </p:sp>
        <p:sp>
          <p:nvSpPr>
            <p:cNvPr id="235553" name="Rectangle 33">
              <a:extLst>
                <a:ext uri="{FF2B5EF4-FFF2-40B4-BE49-F238E27FC236}">
                  <a16:creationId xmlns:a16="http://schemas.microsoft.com/office/drawing/2014/main" id="{39D0D23B-8A5B-417E-BDE7-406FF7E7A6E7}"/>
                </a:ext>
              </a:extLst>
            </p:cNvPr>
            <p:cNvSpPr>
              <a:spLocks noChangeArrowheads="1"/>
            </p:cNvSpPr>
            <p:nvPr/>
          </p:nvSpPr>
          <p:spPr bwMode="auto">
            <a:xfrm>
              <a:off x="2875" y="3342"/>
              <a:ext cx="11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endParaRPr lang="zh-CN" altLang="zh-CN" baseline="0"/>
            </a:p>
          </p:txBody>
        </p:sp>
        <p:sp>
          <p:nvSpPr>
            <p:cNvPr id="235554" name="Rectangle 34">
              <a:extLst>
                <a:ext uri="{FF2B5EF4-FFF2-40B4-BE49-F238E27FC236}">
                  <a16:creationId xmlns:a16="http://schemas.microsoft.com/office/drawing/2014/main" id="{6DAA5AF0-BB71-4EB3-9A6B-496DE7A5FE81}"/>
                </a:ext>
              </a:extLst>
            </p:cNvPr>
            <p:cNvSpPr>
              <a:spLocks noChangeArrowheads="1"/>
            </p:cNvSpPr>
            <p:nvPr/>
          </p:nvSpPr>
          <p:spPr bwMode="auto">
            <a:xfrm>
              <a:off x="1746" y="3342"/>
              <a:ext cx="11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zh-CN" altLang="en-US" sz="1800" baseline="0">
                  <a:ea typeface="宋体" panose="02010600030101010101" pitchFamily="2" charset="-122"/>
                  <a:cs typeface="Times New Roman" panose="02020603050405020304" pitchFamily="18" charset="0"/>
                </a:rPr>
                <a:t>重复周期</a:t>
              </a:r>
              <a:endParaRPr kumimoji="0" lang="zh-CN" altLang="en-US" sz="1800" baseline="0">
                <a:latin typeface="Arial" panose="020B0604020202020204" pitchFamily="34" charset="0"/>
                <a:ea typeface="宋体" panose="02010600030101010101" pitchFamily="2" charset="-122"/>
              </a:endParaRPr>
            </a:p>
          </p:txBody>
        </p:sp>
        <p:sp>
          <p:nvSpPr>
            <p:cNvPr id="235555" name="Rectangle 35">
              <a:extLst>
                <a:ext uri="{FF2B5EF4-FFF2-40B4-BE49-F238E27FC236}">
                  <a16:creationId xmlns:a16="http://schemas.microsoft.com/office/drawing/2014/main" id="{58AAD4CE-1E7A-4C8C-B9EC-9DFE7B4C58D1}"/>
                </a:ext>
              </a:extLst>
            </p:cNvPr>
            <p:cNvSpPr>
              <a:spLocks noChangeArrowheads="1"/>
            </p:cNvSpPr>
            <p:nvPr/>
          </p:nvSpPr>
          <p:spPr bwMode="auto">
            <a:xfrm>
              <a:off x="2875" y="3016"/>
              <a:ext cx="11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endParaRPr lang="zh-CN" altLang="zh-CN" baseline="0"/>
            </a:p>
          </p:txBody>
        </p:sp>
        <p:sp>
          <p:nvSpPr>
            <p:cNvPr id="235556" name="Rectangle 36">
              <a:extLst>
                <a:ext uri="{FF2B5EF4-FFF2-40B4-BE49-F238E27FC236}">
                  <a16:creationId xmlns:a16="http://schemas.microsoft.com/office/drawing/2014/main" id="{E3B949D0-50D7-4DCA-A68D-18568243F765}"/>
                </a:ext>
              </a:extLst>
            </p:cNvPr>
            <p:cNvSpPr>
              <a:spLocks noChangeArrowheads="1"/>
            </p:cNvSpPr>
            <p:nvPr/>
          </p:nvSpPr>
          <p:spPr bwMode="auto">
            <a:xfrm>
              <a:off x="1746" y="3016"/>
              <a:ext cx="11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zh-CN" altLang="en-US" sz="2000" baseline="0">
                  <a:ea typeface="宋体" panose="02010600030101010101" pitchFamily="2" charset="-122"/>
                  <a:cs typeface="Times New Roman" panose="02020603050405020304" pitchFamily="18" charset="0"/>
                </a:rPr>
                <a:t>每脉冲质子数</a:t>
              </a:r>
              <a:endParaRPr kumimoji="0" lang="zh-CN" altLang="en-US" sz="2000" baseline="0">
                <a:latin typeface="Arial" panose="020B0604020202020204" pitchFamily="34" charset="0"/>
                <a:ea typeface="宋体" panose="02010600030101010101" pitchFamily="2" charset="-122"/>
              </a:endParaRPr>
            </a:p>
          </p:txBody>
        </p:sp>
        <p:sp>
          <p:nvSpPr>
            <p:cNvPr id="235557" name="Rectangle 37">
              <a:extLst>
                <a:ext uri="{FF2B5EF4-FFF2-40B4-BE49-F238E27FC236}">
                  <a16:creationId xmlns:a16="http://schemas.microsoft.com/office/drawing/2014/main" id="{3E696A03-2C2E-4AF2-9ABB-F7FBF80A685C}"/>
                </a:ext>
              </a:extLst>
            </p:cNvPr>
            <p:cNvSpPr>
              <a:spLocks noChangeArrowheads="1"/>
            </p:cNvSpPr>
            <p:nvPr/>
          </p:nvSpPr>
          <p:spPr bwMode="auto">
            <a:xfrm>
              <a:off x="2875" y="2690"/>
              <a:ext cx="11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endParaRPr lang="zh-CN" altLang="zh-CN" baseline="0"/>
            </a:p>
          </p:txBody>
        </p:sp>
        <p:sp>
          <p:nvSpPr>
            <p:cNvPr id="235558" name="Rectangle 38">
              <a:extLst>
                <a:ext uri="{FF2B5EF4-FFF2-40B4-BE49-F238E27FC236}">
                  <a16:creationId xmlns:a16="http://schemas.microsoft.com/office/drawing/2014/main" id="{D777F3DF-D34D-429B-BEBE-361ECA71512E}"/>
                </a:ext>
              </a:extLst>
            </p:cNvPr>
            <p:cNvSpPr>
              <a:spLocks noChangeArrowheads="1"/>
            </p:cNvSpPr>
            <p:nvPr/>
          </p:nvSpPr>
          <p:spPr bwMode="auto">
            <a:xfrm>
              <a:off x="1746" y="2690"/>
              <a:ext cx="11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zh-CN" altLang="en-US" sz="2000" baseline="0">
                  <a:ea typeface="宋体" panose="02010600030101010101" pitchFamily="2" charset="-122"/>
                  <a:cs typeface="Times New Roman" panose="02020603050405020304" pitchFamily="18" charset="0"/>
                </a:rPr>
                <a:t>射频功率</a:t>
              </a:r>
              <a:endParaRPr kumimoji="0" lang="zh-CN" altLang="en-US" sz="2000" baseline="0">
                <a:latin typeface="Arial" panose="020B0604020202020204" pitchFamily="34" charset="0"/>
                <a:ea typeface="宋体" panose="02010600030101010101" pitchFamily="2" charset="-122"/>
              </a:endParaRPr>
            </a:p>
          </p:txBody>
        </p:sp>
        <p:sp>
          <p:nvSpPr>
            <p:cNvPr id="235559" name="Rectangle 39">
              <a:extLst>
                <a:ext uri="{FF2B5EF4-FFF2-40B4-BE49-F238E27FC236}">
                  <a16:creationId xmlns:a16="http://schemas.microsoft.com/office/drawing/2014/main" id="{BFA0185E-37A1-459F-8A9C-BE4D36B66763}"/>
                </a:ext>
              </a:extLst>
            </p:cNvPr>
            <p:cNvSpPr>
              <a:spLocks noChangeArrowheads="1"/>
            </p:cNvSpPr>
            <p:nvPr/>
          </p:nvSpPr>
          <p:spPr bwMode="auto">
            <a:xfrm>
              <a:off x="2875" y="2364"/>
              <a:ext cx="11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endParaRPr lang="zh-CN" altLang="zh-CN" baseline="0"/>
            </a:p>
          </p:txBody>
        </p:sp>
        <p:sp>
          <p:nvSpPr>
            <p:cNvPr id="235560" name="Rectangle 40">
              <a:extLst>
                <a:ext uri="{FF2B5EF4-FFF2-40B4-BE49-F238E27FC236}">
                  <a16:creationId xmlns:a16="http://schemas.microsoft.com/office/drawing/2014/main" id="{C4767287-2C02-4782-9A2B-FA24BACD2663}"/>
                </a:ext>
              </a:extLst>
            </p:cNvPr>
            <p:cNvSpPr>
              <a:spLocks noChangeArrowheads="1"/>
            </p:cNvSpPr>
            <p:nvPr/>
          </p:nvSpPr>
          <p:spPr bwMode="auto">
            <a:xfrm>
              <a:off x="1746" y="2364"/>
              <a:ext cx="11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zh-CN" altLang="en-US" sz="1800" baseline="0">
                  <a:ea typeface="宋体" panose="02010600030101010101" pitchFamily="2" charset="-122"/>
                  <a:cs typeface="Times New Roman" panose="02020603050405020304" pitchFamily="18" charset="0"/>
                </a:rPr>
                <a:t>射频频率</a:t>
              </a:r>
              <a:endParaRPr kumimoji="0" lang="zh-CN" altLang="en-US" sz="1800" baseline="0">
                <a:latin typeface="Arial" panose="020B0604020202020204" pitchFamily="34" charset="0"/>
                <a:ea typeface="宋体" panose="02010600030101010101" pitchFamily="2" charset="-122"/>
              </a:endParaRPr>
            </a:p>
          </p:txBody>
        </p:sp>
        <p:sp>
          <p:nvSpPr>
            <p:cNvPr id="235561" name="Rectangle 41">
              <a:extLst>
                <a:ext uri="{FF2B5EF4-FFF2-40B4-BE49-F238E27FC236}">
                  <a16:creationId xmlns:a16="http://schemas.microsoft.com/office/drawing/2014/main" id="{C0D51C05-6D14-4613-BA3E-F1B1E14FB575}"/>
                </a:ext>
              </a:extLst>
            </p:cNvPr>
            <p:cNvSpPr>
              <a:spLocks noChangeArrowheads="1"/>
            </p:cNvSpPr>
            <p:nvPr/>
          </p:nvSpPr>
          <p:spPr bwMode="auto">
            <a:xfrm>
              <a:off x="2875" y="2038"/>
              <a:ext cx="11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endParaRPr lang="zh-CN" altLang="zh-CN" baseline="0"/>
            </a:p>
          </p:txBody>
        </p:sp>
        <p:sp>
          <p:nvSpPr>
            <p:cNvPr id="235562" name="Rectangle 42">
              <a:extLst>
                <a:ext uri="{FF2B5EF4-FFF2-40B4-BE49-F238E27FC236}">
                  <a16:creationId xmlns:a16="http://schemas.microsoft.com/office/drawing/2014/main" id="{0FC2A50B-CAFD-4D74-A08E-3799D7637228}"/>
                </a:ext>
              </a:extLst>
            </p:cNvPr>
            <p:cNvSpPr>
              <a:spLocks noChangeArrowheads="1"/>
            </p:cNvSpPr>
            <p:nvPr/>
          </p:nvSpPr>
          <p:spPr bwMode="auto">
            <a:xfrm>
              <a:off x="1746" y="2038"/>
              <a:ext cx="11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zh-CN" altLang="en-US" sz="1800" baseline="0">
                  <a:ea typeface="宋体" panose="02010600030101010101" pitchFamily="2" charset="-122"/>
                  <a:cs typeface="Times New Roman" panose="02020603050405020304" pitchFamily="18" charset="0"/>
                </a:rPr>
                <a:t>加速腔数目</a:t>
              </a:r>
              <a:endParaRPr kumimoji="0" lang="zh-CN" altLang="en-US" sz="1800" baseline="0">
                <a:latin typeface="Arial" panose="020B0604020202020204" pitchFamily="34" charset="0"/>
                <a:ea typeface="宋体" panose="02010600030101010101" pitchFamily="2" charset="-122"/>
              </a:endParaRPr>
            </a:p>
          </p:txBody>
        </p:sp>
        <p:sp>
          <p:nvSpPr>
            <p:cNvPr id="235563" name="Rectangle 43">
              <a:extLst>
                <a:ext uri="{FF2B5EF4-FFF2-40B4-BE49-F238E27FC236}">
                  <a16:creationId xmlns:a16="http://schemas.microsoft.com/office/drawing/2014/main" id="{776FD89C-BCED-471D-BA92-1E20D2A5CD4D}"/>
                </a:ext>
              </a:extLst>
            </p:cNvPr>
            <p:cNvSpPr>
              <a:spLocks noChangeArrowheads="1"/>
            </p:cNvSpPr>
            <p:nvPr/>
          </p:nvSpPr>
          <p:spPr bwMode="auto">
            <a:xfrm>
              <a:off x="2875" y="1712"/>
              <a:ext cx="11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endParaRPr lang="zh-CN" altLang="zh-CN" baseline="0"/>
            </a:p>
          </p:txBody>
        </p:sp>
        <p:sp>
          <p:nvSpPr>
            <p:cNvPr id="235564" name="Rectangle 44">
              <a:extLst>
                <a:ext uri="{FF2B5EF4-FFF2-40B4-BE49-F238E27FC236}">
                  <a16:creationId xmlns:a16="http://schemas.microsoft.com/office/drawing/2014/main" id="{7CDC5F6C-38DF-4FD7-9BBF-3A0AF12C44FB}"/>
                </a:ext>
              </a:extLst>
            </p:cNvPr>
            <p:cNvSpPr>
              <a:spLocks noChangeArrowheads="1"/>
            </p:cNvSpPr>
            <p:nvPr/>
          </p:nvSpPr>
          <p:spPr bwMode="auto">
            <a:xfrm>
              <a:off x="1746" y="1712"/>
              <a:ext cx="11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zh-CN" altLang="en-US" sz="1800" baseline="0">
                  <a:ea typeface="宋体" panose="02010600030101010101" pitchFamily="2" charset="-122"/>
                  <a:cs typeface="Times New Roman" panose="02020603050405020304" pitchFamily="18" charset="0"/>
                </a:rPr>
                <a:t>最大磁场</a:t>
              </a:r>
              <a:endParaRPr kumimoji="0" lang="zh-CN" altLang="en-US" sz="1800" baseline="0">
                <a:latin typeface="Arial" panose="020B0604020202020204" pitchFamily="34" charset="0"/>
                <a:ea typeface="宋体" panose="02010600030101010101" pitchFamily="2" charset="-122"/>
              </a:endParaRPr>
            </a:p>
          </p:txBody>
        </p:sp>
        <p:sp>
          <p:nvSpPr>
            <p:cNvPr id="235565" name="Rectangle 45">
              <a:extLst>
                <a:ext uri="{FF2B5EF4-FFF2-40B4-BE49-F238E27FC236}">
                  <a16:creationId xmlns:a16="http://schemas.microsoft.com/office/drawing/2014/main" id="{B07CC2D3-4D07-4045-8949-2FEEB44F61B8}"/>
                </a:ext>
              </a:extLst>
            </p:cNvPr>
            <p:cNvSpPr>
              <a:spLocks noChangeArrowheads="1"/>
            </p:cNvSpPr>
            <p:nvPr/>
          </p:nvSpPr>
          <p:spPr bwMode="auto">
            <a:xfrm>
              <a:off x="2875" y="1386"/>
              <a:ext cx="11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endParaRPr lang="zh-CN" altLang="zh-CN" baseline="0"/>
            </a:p>
          </p:txBody>
        </p:sp>
        <p:sp>
          <p:nvSpPr>
            <p:cNvPr id="235566" name="Rectangle 46">
              <a:extLst>
                <a:ext uri="{FF2B5EF4-FFF2-40B4-BE49-F238E27FC236}">
                  <a16:creationId xmlns:a16="http://schemas.microsoft.com/office/drawing/2014/main" id="{1FB73D00-0FB2-4A0B-9E8F-79419D14EEBC}"/>
                </a:ext>
              </a:extLst>
            </p:cNvPr>
            <p:cNvSpPr>
              <a:spLocks noChangeArrowheads="1"/>
            </p:cNvSpPr>
            <p:nvPr/>
          </p:nvSpPr>
          <p:spPr bwMode="auto">
            <a:xfrm>
              <a:off x="1746" y="1386"/>
              <a:ext cx="11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zh-CN" altLang="en-US" sz="1800" baseline="0">
                  <a:ea typeface="宋体" panose="02010600030101010101" pitchFamily="2" charset="-122"/>
                  <a:cs typeface="Times New Roman" panose="02020603050405020304" pitchFamily="18" charset="0"/>
                </a:rPr>
                <a:t>磁铁单元数</a:t>
              </a:r>
              <a:endParaRPr kumimoji="0" lang="zh-CN" altLang="en-US" sz="1800" baseline="0">
                <a:latin typeface="Arial" panose="020B0604020202020204" pitchFamily="34" charset="0"/>
                <a:ea typeface="宋体" panose="02010600030101010101" pitchFamily="2" charset="-122"/>
              </a:endParaRPr>
            </a:p>
          </p:txBody>
        </p:sp>
        <p:sp>
          <p:nvSpPr>
            <p:cNvPr id="235567" name="Rectangle 47">
              <a:extLst>
                <a:ext uri="{FF2B5EF4-FFF2-40B4-BE49-F238E27FC236}">
                  <a16:creationId xmlns:a16="http://schemas.microsoft.com/office/drawing/2014/main" id="{7126034E-DF8F-4428-A054-28B3789E1B26}"/>
                </a:ext>
              </a:extLst>
            </p:cNvPr>
            <p:cNvSpPr>
              <a:spLocks noChangeArrowheads="1"/>
            </p:cNvSpPr>
            <p:nvPr/>
          </p:nvSpPr>
          <p:spPr bwMode="auto">
            <a:xfrm>
              <a:off x="2875" y="1060"/>
              <a:ext cx="11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endParaRPr lang="zh-CN" altLang="zh-CN" baseline="0"/>
            </a:p>
          </p:txBody>
        </p:sp>
        <p:sp>
          <p:nvSpPr>
            <p:cNvPr id="235568" name="Rectangle 48">
              <a:extLst>
                <a:ext uri="{FF2B5EF4-FFF2-40B4-BE49-F238E27FC236}">
                  <a16:creationId xmlns:a16="http://schemas.microsoft.com/office/drawing/2014/main" id="{59F80CDD-F5FB-45B8-80A6-D71C6E6FB872}"/>
                </a:ext>
              </a:extLst>
            </p:cNvPr>
            <p:cNvSpPr>
              <a:spLocks noChangeArrowheads="1"/>
            </p:cNvSpPr>
            <p:nvPr/>
          </p:nvSpPr>
          <p:spPr bwMode="auto">
            <a:xfrm>
              <a:off x="1746" y="1060"/>
              <a:ext cx="11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zh-CN" altLang="en-US" sz="1800" baseline="0">
                  <a:ea typeface="宋体" panose="02010600030101010101" pitchFamily="2" charset="-122"/>
                  <a:cs typeface="Times New Roman" panose="02020603050405020304" pitchFamily="18" charset="0"/>
                </a:rPr>
                <a:t>磁铁直流功率</a:t>
              </a:r>
              <a:endParaRPr kumimoji="0" lang="zh-CN" altLang="en-US" sz="1800" baseline="0">
                <a:latin typeface="Arial" panose="020B0604020202020204" pitchFamily="34" charset="0"/>
                <a:ea typeface="宋体" panose="02010600030101010101" pitchFamily="2" charset="-122"/>
              </a:endParaRPr>
            </a:p>
          </p:txBody>
        </p:sp>
        <p:sp>
          <p:nvSpPr>
            <p:cNvPr id="235569" name="Rectangle 49">
              <a:extLst>
                <a:ext uri="{FF2B5EF4-FFF2-40B4-BE49-F238E27FC236}">
                  <a16:creationId xmlns:a16="http://schemas.microsoft.com/office/drawing/2014/main" id="{5BED60EA-E579-4433-832D-3730C8FD61CA}"/>
                </a:ext>
              </a:extLst>
            </p:cNvPr>
            <p:cNvSpPr>
              <a:spLocks noChangeArrowheads="1"/>
            </p:cNvSpPr>
            <p:nvPr/>
          </p:nvSpPr>
          <p:spPr bwMode="auto">
            <a:xfrm>
              <a:off x="2875" y="734"/>
              <a:ext cx="11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endParaRPr lang="zh-CN" altLang="zh-CN" baseline="0"/>
            </a:p>
          </p:txBody>
        </p:sp>
        <p:sp>
          <p:nvSpPr>
            <p:cNvPr id="235570" name="Rectangle 50">
              <a:extLst>
                <a:ext uri="{FF2B5EF4-FFF2-40B4-BE49-F238E27FC236}">
                  <a16:creationId xmlns:a16="http://schemas.microsoft.com/office/drawing/2014/main" id="{37829C8D-0FBD-4310-834E-12543A5BB8DB}"/>
                </a:ext>
              </a:extLst>
            </p:cNvPr>
            <p:cNvSpPr>
              <a:spLocks noChangeArrowheads="1"/>
            </p:cNvSpPr>
            <p:nvPr/>
          </p:nvSpPr>
          <p:spPr bwMode="auto">
            <a:xfrm>
              <a:off x="1746" y="734"/>
              <a:ext cx="11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0" lang="zh-CN" altLang="en-US" sz="1800" baseline="0">
                  <a:ea typeface="宋体" panose="02010600030101010101" pitchFamily="2" charset="-122"/>
                  <a:cs typeface="Times New Roman" panose="02020603050405020304" pitchFamily="18" charset="0"/>
                </a:rPr>
                <a:t>最大束流能量</a:t>
              </a:r>
              <a:endParaRPr kumimoji="0" lang="zh-CN" altLang="en-US" sz="1800" baseline="0">
                <a:latin typeface="Arial" panose="020B0604020202020204" pitchFamily="34" charset="0"/>
                <a:ea typeface="宋体" panose="02010600030101010101" pitchFamily="2" charset="-122"/>
              </a:endParaRPr>
            </a:p>
          </p:txBody>
        </p:sp>
        <p:sp>
          <p:nvSpPr>
            <p:cNvPr id="235571" name="Rectangle 51">
              <a:extLst>
                <a:ext uri="{FF2B5EF4-FFF2-40B4-BE49-F238E27FC236}">
                  <a16:creationId xmlns:a16="http://schemas.microsoft.com/office/drawing/2014/main" id="{B5CEC505-B6A1-4890-9308-63CE346951E8}"/>
                </a:ext>
              </a:extLst>
            </p:cNvPr>
            <p:cNvSpPr>
              <a:spLocks noChangeArrowheads="1"/>
            </p:cNvSpPr>
            <p:nvPr/>
          </p:nvSpPr>
          <p:spPr bwMode="auto">
            <a:xfrm>
              <a:off x="2875" y="408"/>
              <a:ext cx="118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endParaRPr lang="zh-CN" altLang="zh-CN" baseline="0"/>
            </a:p>
          </p:txBody>
        </p:sp>
        <p:sp>
          <p:nvSpPr>
            <p:cNvPr id="235572" name="Rectangle 52">
              <a:extLst>
                <a:ext uri="{FF2B5EF4-FFF2-40B4-BE49-F238E27FC236}">
                  <a16:creationId xmlns:a16="http://schemas.microsoft.com/office/drawing/2014/main" id="{63CF86A6-B158-49CF-A577-6B7C9D9EB020}"/>
                </a:ext>
              </a:extLst>
            </p:cNvPr>
            <p:cNvSpPr>
              <a:spLocks noChangeArrowheads="1"/>
            </p:cNvSpPr>
            <p:nvPr/>
          </p:nvSpPr>
          <p:spPr bwMode="auto">
            <a:xfrm>
              <a:off x="1746" y="408"/>
              <a:ext cx="1129"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kumimoji="0" lang="en-US" altLang="zh-CN" sz="1000" baseline="0">
                <a:ea typeface="宋体" panose="02010600030101010101" pitchFamily="2" charset="-122"/>
                <a:cs typeface="Times New Roman" panose="02020603050405020304" pitchFamily="18" charset="0"/>
              </a:endParaRPr>
            </a:p>
            <a:p>
              <a:pPr algn="ctr" eaLnBrk="0" hangingPunct="0"/>
              <a:r>
                <a:rPr kumimoji="0" lang="zh-CN" altLang="en-US" sz="1800" baseline="0">
                  <a:ea typeface="宋体" panose="02010600030101010101" pitchFamily="2" charset="-122"/>
                  <a:cs typeface="Times New Roman" panose="02020603050405020304" pitchFamily="18" charset="0"/>
                </a:rPr>
                <a:t>环的直径</a:t>
              </a:r>
              <a:endParaRPr kumimoji="0" lang="zh-CN" altLang="en-US" sz="1800" baseline="0">
                <a:latin typeface="Arial" panose="020B0604020202020204" pitchFamily="34" charset="0"/>
                <a:ea typeface="宋体" panose="02010600030101010101" pitchFamily="2" charset="-122"/>
              </a:endParaRPr>
            </a:p>
          </p:txBody>
        </p:sp>
        <p:sp>
          <p:nvSpPr>
            <p:cNvPr id="235573" name="Line 53">
              <a:extLst>
                <a:ext uri="{FF2B5EF4-FFF2-40B4-BE49-F238E27FC236}">
                  <a16:creationId xmlns:a16="http://schemas.microsoft.com/office/drawing/2014/main" id="{880DF774-23F5-4D65-B762-8FD07F7C7371}"/>
                </a:ext>
              </a:extLst>
            </p:cNvPr>
            <p:cNvSpPr>
              <a:spLocks noChangeShapeType="1"/>
            </p:cNvSpPr>
            <p:nvPr/>
          </p:nvSpPr>
          <p:spPr bwMode="auto">
            <a:xfrm>
              <a:off x="1746" y="408"/>
              <a:ext cx="231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74" name="Line 54">
              <a:extLst>
                <a:ext uri="{FF2B5EF4-FFF2-40B4-BE49-F238E27FC236}">
                  <a16:creationId xmlns:a16="http://schemas.microsoft.com/office/drawing/2014/main" id="{805FB39B-5CA1-4DB4-B446-64A7768E6842}"/>
                </a:ext>
              </a:extLst>
            </p:cNvPr>
            <p:cNvSpPr>
              <a:spLocks noChangeShapeType="1"/>
            </p:cNvSpPr>
            <p:nvPr/>
          </p:nvSpPr>
          <p:spPr bwMode="auto">
            <a:xfrm>
              <a:off x="1746" y="4320"/>
              <a:ext cx="231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75" name="Line 55">
              <a:extLst>
                <a:ext uri="{FF2B5EF4-FFF2-40B4-BE49-F238E27FC236}">
                  <a16:creationId xmlns:a16="http://schemas.microsoft.com/office/drawing/2014/main" id="{BF4CF9CD-42B4-48AD-A3B9-315C90E83846}"/>
                </a:ext>
              </a:extLst>
            </p:cNvPr>
            <p:cNvSpPr>
              <a:spLocks noChangeShapeType="1"/>
            </p:cNvSpPr>
            <p:nvPr/>
          </p:nvSpPr>
          <p:spPr bwMode="auto">
            <a:xfrm>
              <a:off x="1746" y="408"/>
              <a:ext cx="0" cy="3912"/>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76" name="Line 56">
              <a:extLst>
                <a:ext uri="{FF2B5EF4-FFF2-40B4-BE49-F238E27FC236}">
                  <a16:creationId xmlns:a16="http://schemas.microsoft.com/office/drawing/2014/main" id="{A1AD402B-4087-4675-8626-5B1834E489D4}"/>
                </a:ext>
              </a:extLst>
            </p:cNvPr>
            <p:cNvSpPr>
              <a:spLocks noChangeShapeType="1"/>
            </p:cNvSpPr>
            <p:nvPr/>
          </p:nvSpPr>
          <p:spPr bwMode="auto">
            <a:xfrm>
              <a:off x="4059" y="408"/>
              <a:ext cx="0" cy="3912"/>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77" name="Line 57">
              <a:extLst>
                <a:ext uri="{FF2B5EF4-FFF2-40B4-BE49-F238E27FC236}">
                  <a16:creationId xmlns:a16="http://schemas.microsoft.com/office/drawing/2014/main" id="{DD6FCC9C-EAD3-4BE6-9902-607723BA4031}"/>
                </a:ext>
              </a:extLst>
            </p:cNvPr>
            <p:cNvSpPr>
              <a:spLocks noChangeShapeType="1"/>
            </p:cNvSpPr>
            <p:nvPr/>
          </p:nvSpPr>
          <p:spPr bwMode="auto">
            <a:xfrm>
              <a:off x="1746" y="734"/>
              <a:ext cx="231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78" name="Line 58">
              <a:extLst>
                <a:ext uri="{FF2B5EF4-FFF2-40B4-BE49-F238E27FC236}">
                  <a16:creationId xmlns:a16="http://schemas.microsoft.com/office/drawing/2014/main" id="{9A940BF6-86DA-4E50-A1C2-CCB09FB061E0}"/>
                </a:ext>
              </a:extLst>
            </p:cNvPr>
            <p:cNvSpPr>
              <a:spLocks noChangeShapeType="1"/>
            </p:cNvSpPr>
            <p:nvPr/>
          </p:nvSpPr>
          <p:spPr bwMode="auto">
            <a:xfrm>
              <a:off x="2875" y="408"/>
              <a:ext cx="0" cy="3912"/>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79" name="Line 59">
              <a:extLst>
                <a:ext uri="{FF2B5EF4-FFF2-40B4-BE49-F238E27FC236}">
                  <a16:creationId xmlns:a16="http://schemas.microsoft.com/office/drawing/2014/main" id="{8BAECCDB-3995-460E-AFD5-9F2F6F0DCB59}"/>
                </a:ext>
              </a:extLst>
            </p:cNvPr>
            <p:cNvSpPr>
              <a:spLocks noChangeShapeType="1"/>
            </p:cNvSpPr>
            <p:nvPr/>
          </p:nvSpPr>
          <p:spPr bwMode="auto">
            <a:xfrm>
              <a:off x="1746" y="1060"/>
              <a:ext cx="231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80" name="Line 60">
              <a:extLst>
                <a:ext uri="{FF2B5EF4-FFF2-40B4-BE49-F238E27FC236}">
                  <a16:creationId xmlns:a16="http://schemas.microsoft.com/office/drawing/2014/main" id="{D8F8F2BD-5CBB-462E-B987-1AEAC83B6D14}"/>
                </a:ext>
              </a:extLst>
            </p:cNvPr>
            <p:cNvSpPr>
              <a:spLocks noChangeShapeType="1"/>
            </p:cNvSpPr>
            <p:nvPr/>
          </p:nvSpPr>
          <p:spPr bwMode="auto">
            <a:xfrm>
              <a:off x="1746" y="1386"/>
              <a:ext cx="231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81" name="Line 61">
              <a:extLst>
                <a:ext uri="{FF2B5EF4-FFF2-40B4-BE49-F238E27FC236}">
                  <a16:creationId xmlns:a16="http://schemas.microsoft.com/office/drawing/2014/main" id="{D4B17253-002D-422B-B537-3C1E39742E0F}"/>
                </a:ext>
              </a:extLst>
            </p:cNvPr>
            <p:cNvSpPr>
              <a:spLocks noChangeShapeType="1"/>
            </p:cNvSpPr>
            <p:nvPr/>
          </p:nvSpPr>
          <p:spPr bwMode="auto">
            <a:xfrm>
              <a:off x="1746" y="1712"/>
              <a:ext cx="231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82" name="Line 62">
              <a:extLst>
                <a:ext uri="{FF2B5EF4-FFF2-40B4-BE49-F238E27FC236}">
                  <a16:creationId xmlns:a16="http://schemas.microsoft.com/office/drawing/2014/main" id="{742E334C-DDD3-4D7A-8155-FFEECDFF7691}"/>
                </a:ext>
              </a:extLst>
            </p:cNvPr>
            <p:cNvSpPr>
              <a:spLocks noChangeShapeType="1"/>
            </p:cNvSpPr>
            <p:nvPr/>
          </p:nvSpPr>
          <p:spPr bwMode="auto">
            <a:xfrm>
              <a:off x="1746" y="2038"/>
              <a:ext cx="231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83" name="Line 63">
              <a:extLst>
                <a:ext uri="{FF2B5EF4-FFF2-40B4-BE49-F238E27FC236}">
                  <a16:creationId xmlns:a16="http://schemas.microsoft.com/office/drawing/2014/main" id="{F2955B1F-CD50-40BE-AED6-C0BE49FC22C9}"/>
                </a:ext>
              </a:extLst>
            </p:cNvPr>
            <p:cNvSpPr>
              <a:spLocks noChangeShapeType="1"/>
            </p:cNvSpPr>
            <p:nvPr/>
          </p:nvSpPr>
          <p:spPr bwMode="auto">
            <a:xfrm>
              <a:off x="1746" y="2364"/>
              <a:ext cx="231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84" name="Line 64">
              <a:extLst>
                <a:ext uri="{FF2B5EF4-FFF2-40B4-BE49-F238E27FC236}">
                  <a16:creationId xmlns:a16="http://schemas.microsoft.com/office/drawing/2014/main" id="{36E41B79-7B20-43E7-AB1D-AE8A11D32075}"/>
                </a:ext>
              </a:extLst>
            </p:cNvPr>
            <p:cNvSpPr>
              <a:spLocks noChangeShapeType="1"/>
            </p:cNvSpPr>
            <p:nvPr/>
          </p:nvSpPr>
          <p:spPr bwMode="auto">
            <a:xfrm>
              <a:off x="1746" y="2690"/>
              <a:ext cx="231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85" name="Line 65">
              <a:extLst>
                <a:ext uri="{FF2B5EF4-FFF2-40B4-BE49-F238E27FC236}">
                  <a16:creationId xmlns:a16="http://schemas.microsoft.com/office/drawing/2014/main" id="{BEB5F9B7-8D9D-4AD6-9D12-34C38F329465}"/>
                </a:ext>
              </a:extLst>
            </p:cNvPr>
            <p:cNvSpPr>
              <a:spLocks noChangeShapeType="1"/>
            </p:cNvSpPr>
            <p:nvPr/>
          </p:nvSpPr>
          <p:spPr bwMode="auto">
            <a:xfrm>
              <a:off x="1746" y="3016"/>
              <a:ext cx="231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86" name="Line 66">
              <a:extLst>
                <a:ext uri="{FF2B5EF4-FFF2-40B4-BE49-F238E27FC236}">
                  <a16:creationId xmlns:a16="http://schemas.microsoft.com/office/drawing/2014/main" id="{70964CE5-0A25-4760-BB77-B580B7015EA7}"/>
                </a:ext>
              </a:extLst>
            </p:cNvPr>
            <p:cNvSpPr>
              <a:spLocks noChangeShapeType="1"/>
            </p:cNvSpPr>
            <p:nvPr/>
          </p:nvSpPr>
          <p:spPr bwMode="auto">
            <a:xfrm>
              <a:off x="1746" y="3342"/>
              <a:ext cx="231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87" name="Line 67">
              <a:extLst>
                <a:ext uri="{FF2B5EF4-FFF2-40B4-BE49-F238E27FC236}">
                  <a16:creationId xmlns:a16="http://schemas.microsoft.com/office/drawing/2014/main" id="{929BD573-98A6-467C-A543-036C4ABC19B6}"/>
                </a:ext>
              </a:extLst>
            </p:cNvPr>
            <p:cNvSpPr>
              <a:spLocks noChangeShapeType="1"/>
            </p:cNvSpPr>
            <p:nvPr/>
          </p:nvSpPr>
          <p:spPr bwMode="auto">
            <a:xfrm>
              <a:off x="1746" y="3668"/>
              <a:ext cx="231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588" name="Line 68">
              <a:extLst>
                <a:ext uri="{FF2B5EF4-FFF2-40B4-BE49-F238E27FC236}">
                  <a16:creationId xmlns:a16="http://schemas.microsoft.com/office/drawing/2014/main" id="{14A30375-45EE-4657-B8C8-85A48565B323}"/>
                </a:ext>
              </a:extLst>
            </p:cNvPr>
            <p:cNvSpPr>
              <a:spLocks noChangeShapeType="1"/>
            </p:cNvSpPr>
            <p:nvPr/>
          </p:nvSpPr>
          <p:spPr bwMode="auto">
            <a:xfrm>
              <a:off x="1746" y="3994"/>
              <a:ext cx="231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235589" name="Picture 69" descr="synchro">
            <a:extLst>
              <a:ext uri="{FF2B5EF4-FFF2-40B4-BE49-F238E27FC236}">
                <a16:creationId xmlns:a16="http://schemas.microsoft.com/office/drawing/2014/main" id="{0FB07DD8-B6CC-41D5-8BD7-8E56E15C71AF}"/>
              </a:ext>
            </a:extLst>
          </p:cNvPr>
          <p:cNvPicPr>
            <a:picLocks noChangeAspect="1" noChangeArrowheads="1"/>
          </p:cNvPicPr>
          <p:nvPr>
            <p:ph sz="half" idx="2"/>
          </p:nvPr>
        </p:nvPicPr>
        <p:blipFill>
          <a:blip r:embed="rId28">
            <a:extLst>
              <a:ext uri="{28A0092B-C50C-407E-A947-70E740481C1C}">
                <a14:useLocalDpi xmlns:a14="http://schemas.microsoft.com/office/drawing/2010/main" val="0"/>
              </a:ext>
            </a:extLst>
          </a:blip>
          <a:srcRect/>
          <a:stretch>
            <a:fillRect/>
          </a:stretch>
        </p:blipFill>
        <p:spPr>
          <a:xfrm>
            <a:off x="0" y="1990725"/>
            <a:ext cx="5148263" cy="4102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6" name="Rectangle 4">
            <a:extLst>
              <a:ext uri="{FF2B5EF4-FFF2-40B4-BE49-F238E27FC236}">
                <a16:creationId xmlns:a16="http://schemas.microsoft.com/office/drawing/2014/main" id="{F4BAB04E-9F58-4F15-9420-97F6B3EF11F6}"/>
              </a:ext>
            </a:extLst>
          </p:cNvPr>
          <p:cNvSpPr>
            <a:spLocks noChangeArrowheads="1"/>
          </p:cNvSpPr>
          <p:nvPr/>
        </p:nvSpPr>
        <p:spPr bwMode="auto">
          <a:xfrm>
            <a:off x="900113" y="1125538"/>
            <a:ext cx="7775575"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baseline="0">
                <a:solidFill>
                  <a:srgbClr val="990033"/>
                </a:solidFill>
              </a:rPr>
              <a:t>2. </a:t>
            </a:r>
            <a:r>
              <a:rPr lang="zh-CN" altLang="en-US" b="1" baseline="0">
                <a:solidFill>
                  <a:srgbClr val="990033"/>
                </a:solidFill>
              </a:rPr>
              <a:t>量子波动力学</a:t>
            </a:r>
          </a:p>
          <a:p>
            <a:endParaRPr lang="zh-CN" altLang="en-US" b="1" baseline="0">
              <a:solidFill>
                <a:srgbClr val="990033"/>
              </a:solidFill>
            </a:endParaRPr>
          </a:p>
          <a:p>
            <a:pPr>
              <a:lnSpc>
                <a:spcPct val="120000"/>
              </a:lnSpc>
            </a:pPr>
            <a:r>
              <a:rPr lang="zh-CN" altLang="en-US" b="1" baseline="0">
                <a:solidFill>
                  <a:srgbClr val="000066"/>
                </a:solidFill>
              </a:rPr>
              <a:t>        </a:t>
            </a:r>
            <a:r>
              <a:rPr lang="en-US" altLang="zh-CN" b="1" baseline="0">
                <a:solidFill>
                  <a:srgbClr val="000066"/>
                </a:solidFill>
              </a:rPr>
              <a:t>1926</a:t>
            </a:r>
            <a:r>
              <a:rPr lang="zh-CN" altLang="en-US" b="1" baseline="0">
                <a:solidFill>
                  <a:srgbClr val="000066"/>
                </a:solidFill>
              </a:rPr>
              <a:t>年，</a:t>
            </a:r>
            <a:r>
              <a:rPr lang="en-US" altLang="zh-CN" b="1" i="1" baseline="0">
                <a:solidFill>
                  <a:srgbClr val="000066"/>
                </a:solidFill>
              </a:rPr>
              <a:t>E</a:t>
            </a:r>
            <a:r>
              <a:rPr lang="en-US" altLang="zh-CN" b="1" baseline="0">
                <a:solidFill>
                  <a:srgbClr val="000066"/>
                </a:solidFill>
              </a:rPr>
              <a:t>. </a:t>
            </a:r>
            <a:r>
              <a:rPr lang="en-US" altLang="zh-CN" b="1" i="1" baseline="0">
                <a:solidFill>
                  <a:srgbClr val="000066"/>
                </a:solidFill>
              </a:rPr>
              <a:t>Schrodinge</a:t>
            </a:r>
            <a:r>
              <a:rPr lang="en-US" altLang="zh-CN" b="1" baseline="0">
                <a:solidFill>
                  <a:srgbClr val="000066"/>
                </a:solidFill>
              </a:rPr>
              <a:t>r </a:t>
            </a:r>
            <a:r>
              <a:rPr lang="zh-CN" altLang="en-US" b="1" baseline="0">
                <a:solidFill>
                  <a:srgbClr val="000066"/>
                </a:solidFill>
              </a:rPr>
              <a:t>根据</a:t>
            </a:r>
            <a:r>
              <a:rPr lang="en-US" altLang="zh-CN" b="1" i="1" baseline="0">
                <a:solidFill>
                  <a:srgbClr val="000066"/>
                </a:solidFill>
                <a:ea typeface="宋体" panose="02010600030101010101" pitchFamily="2" charset="-122"/>
              </a:rPr>
              <a:t>P</a:t>
            </a:r>
            <a:r>
              <a:rPr lang="en-US" altLang="zh-CN" b="1" baseline="0">
                <a:solidFill>
                  <a:srgbClr val="000066"/>
                </a:solidFill>
                <a:ea typeface="宋体" panose="02010600030101010101" pitchFamily="2" charset="-122"/>
              </a:rPr>
              <a:t>.</a:t>
            </a:r>
            <a:r>
              <a:rPr lang="en-US" altLang="zh-CN" b="1" i="1" baseline="0">
                <a:solidFill>
                  <a:srgbClr val="000066"/>
                </a:solidFill>
                <a:ea typeface="宋体" panose="02010600030101010101" pitchFamily="2" charset="-122"/>
              </a:rPr>
              <a:t>L</a:t>
            </a:r>
            <a:r>
              <a:rPr lang="en-US" altLang="zh-CN" b="1" baseline="0">
                <a:solidFill>
                  <a:srgbClr val="000066"/>
                </a:solidFill>
                <a:ea typeface="宋体" panose="02010600030101010101" pitchFamily="2" charset="-122"/>
              </a:rPr>
              <a:t>.</a:t>
            </a:r>
            <a:r>
              <a:rPr lang="en-US" altLang="zh-CN" b="1" i="1" baseline="0">
                <a:solidFill>
                  <a:srgbClr val="000066"/>
                </a:solidFill>
                <a:ea typeface="宋体" panose="02010600030101010101" pitchFamily="2" charset="-122"/>
              </a:rPr>
              <a:t>V</a:t>
            </a:r>
            <a:r>
              <a:rPr lang="en-US" altLang="zh-CN" b="1" baseline="0">
                <a:solidFill>
                  <a:srgbClr val="000066"/>
                </a:solidFill>
                <a:ea typeface="宋体" panose="02010600030101010101" pitchFamily="2" charset="-122"/>
              </a:rPr>
              <a:t>. </a:t>
            </a:r>
            <a:r>
              <a:rPr lang="en-US" altLang="zh-CN" b="1" i="1" baseline="0">
                <a:solidFill>
                  <a:srgbClr val="000066"/>
                </a:solidFill>
                <a:ea typeface="宋体" panose="02010600030101010101" pitchFamily="2" charset="-122"/>
              </a:rPr>
              <a:t>de Broglie</a:t>
            </a:r>
            <a:r>
              <a:rPr lang="zh-CN" altLang="en-US" b="1" baseline="0">
                <a:solidFill>
                  <a:srgbClr val="000066"/>
                </a:solidFill>
              </a:rPr>
              <a:t>的微观粒子波的概念，改进了玻尔的</a:t>
            </a:r>
            <a:r>
              <a:rPr lang="en-US" altLang="zh-CN" b="1" i="1" baseline="0">
                <a:solidFill>
                  <a:srgbClr val="000066"/>
                </a:solidFill>
              </a:rPr>
              <a:t>Bohr</a:t>
            </a:r>
            <a:r>
              <a:rPr lang="zh-CN" altLang="en-US" b="1" baseline="0">
                <a:solidFill>
                  <a:srgbClr val="000066"/>
                </a:solidFill>
              </a:rPr>
              <a:t>原子模型，认为电子是以驻波的方式在原子轨道上运动，在轨道上，电子不辐射能量，于是他引进波动方程，用波函数描述了电子的运动状态，这与</a:t>
            </a:r>
            <a:r>
              <a:rPr lang="en-US" altLang="zh-CN" b="1" i="1" baseline="0">
                <a:solidFill>
                  <a:srgbClr val="000066"/>
                </a:solidFill>
                <a:ea typeface="宋体" panose="02010600030101010101" pitchFamily="2" charset="-122"/>
              </a:rPr>
              <a:t>W</a:t>
            </a:r>
            <a:r>
              <a:rPr lang="en-US" altLang="zh-CN" b="1" baseline="0">
                <a:solidFill>
                  <a:srgbClr val="000066"/>
                </a:solidFill>
                <a:ea typeface="宋体" panose="02010600030101010101" pitchFamily="2" charset="-122"/>
              </a:rPr>
              <a:t>. </a:t>
            </a:r>
            <a:r>
              <a:rPr lang="en-US" altLang="zh-CN" b="1" i="1" baseline="0">
                <a:solidFill>
                  <a:srgbClr val="000066"/>
                </a:solidFill>
                <a:ea typeface="宋体" panose="02010600030101010101" pitchFamily="2" charset="-122"/>
              </a:rPr>
              <a:t>Heisenberg</a:t>
            </a:r>
            <a:r>
              <a:rPr lang="zh-CN" altLang="en-US" b="1" baseline="0">
                <a:solidFill>
                  <a:srgbClr val="000066"/>
                </a:solidFill>
              </a:rPr>
              <a:t>的矩阵描述等价。同时，波动方程中含有各种微分算符，这些算符都是与动力学变量有联系的。算符通常都是不对易的，这与</a:t>
            </a:r>
            <a:r>
              <a:rPr lang="en-US" altLang="zh-CN" b="1" i="1" baseline="0">
                <a:solidFill>
                  <a:srgbClr val="000066"/>
                </a:solidFill>
                <a:ea typeface="宋体" panose="02010600030101010101" pitchFamily="2" charset="-122"/>
              </a:rPr>
              <a:t>W</a:t>
            </a:r>
            <a:r>
              <a:rPr lang="en-US" altLang="zh-CN" b="1" baseline="0">
                <a:solidFill>
                  <a:srgbClr val="000066"/>
                </a:solidFill>
                <a:ea typeface="宋体" panose="02010600030101010101" pitchFamily="2" charset="-122"/>
              </a:rPr>
              <a:t>. </a:t>
            </a:r>
            <a:r>
              <a:rPr lang="en-US" altLang="zh-CN" b="1" i="1" baseline="0">
                <a:solidFill>
                  <a:srgbClr val="000066"/>
                </a:solidFill>
                <a:ea typeface="宋体" panose="02010600030101010101" pitchFamily="2" charset="-122"/>
              </a:rPr>
              <a:t>Heisenberg</a:t>
            </a:r>
            <a:r>
              <a:rPr lang="zh-CN" altLang="en-US" b="1" baseline="0">
                <a:solidFill>
                  <a:srgbClr val="000066"/>
                </a:solidFill>
              </a:rPr>
              <a:t>的矩阵描述中矩阵相乘不可对易在本质上具有一致性。 </a:t>
            </a:r>
            <a:r>
              <a:rPr lang="en-US" altLang="zh-CN" b="1" i="1" baseline="0">
                <a:solidFill>
                  <a:srgbClr val="000066"/>
                </a:solidFill>
                <a:ea typeface="宋体" panose="02010600030101010101" pitchFamily="2" charset="-122"/>
              </a:rPr>
              <a:t>Schrodinge</a:t>
            </a:r>
            <a:r>
              <a:rPr lang="en-US" altLang="zh-CN" b="1" baseline="0">
                <a:solidFill>
                  <a:srgbClr val="000066"/>
                </a:solidFill>
                <a:ea typeface="宋体" panose="02010600030101010101" pitchFamily="2" charset="-122"/>
              </a:rPr>
              <a:t>r</a:t>
            </a:r>
            <a:r>
              <a:rPr lang="zh-CN" altLang="en-US" b="1" baseline="0">
                <a:solidFill>
                  <a:srgbClr val="000066"/>
                </a:solidFill>
              </a:rPr>
              <a:t>波动方程没有考虑到电子的自旋，所以他的波函数描述是非相对论性的。</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7570" name="Object 2">
            <a:extLst>
              <a:ext uri="{FF2B5EF4-FFF2-40B4-BE49-F238E27FC236}">
                <a16:creationId xmlns:a16="http://schemas.microsoft.com/office/drawing/2014/main" id="{E02CF937-526D-4427-A0E7-10C7CEE1A4B0}"/>
              </a:ext>
            </a:extLst>
          </p:cNvPr>
          <p:cNvGraphicFramePr>
            <a:graphicFrameLocks noChangeAspect="1"/>
          </p:cNvGraphicFramePr>
          <p:nvPr>
            <p:ph idx="1"/>
          </p:nvPr>
        </p:nvGraphicFramePr>
        <p:xfrm>
          <a:off x="0" y="769938"/>
          <a:ext cx="9144000" cy="6088062"/>
        </p:xfrm>
        <a:graphic>
          <a:graphicData uri="http://schemas.openxmlformats.org/presentationml/2006/ole">
            <mc:AlternateContent xmlns:mc="http://schemas.openxmlformats.org/markup-compatibility/2006">
              <mc:Choice xmlns:v="urn:schemas-microsoft-com:vml" Requires="v">
                <p:oleObj spid="_x0000_s237572" name="BMP 图像" r:id="rId4" imgW="7676190" imgH="5525271" progId="Paint.Picture">
                  <p:embed/>
                </p:oleObj>
              </mc:Choice>
              <mc:Fallback>
                <p:oleObj name="BMP 图像" r:id="rId4" imgW="7676190" imgH="5525271" progId="Paint.Picture">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769938"/>
                        <a:ext cx="9144000" cy="608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7571" name="Text Box 3">
            <a:extLst>
              <a:ext uri="{FF2B5EF4-FFF2-40B4-BE49-F238E27FC236}">
                <a16:creationId xmlns:a16="http://schemas.microsoft.com/office/drawing/2014/main" id="{C737BAD7-A70B-4AA6-A9BF-2BF6DCDE7542}"/>
              </a:ext>
            </a:extLst>
          </p:cNvPr>
          <p:cNvSpPr txBox="1">
            <a:spLocks noChangeArrowheads="1"/>
          </p:cNvSpPr>
          <p:nvPr/>
        </p:nvSpPr>
        <p:spPr bwMode="auto">
          <a:xfrm>
            <a:off x="468313" y="765175"/>
            <a:ext cx="419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b="1" baseline="0">
                <a:solidFill>
                  <a:srgbClr val="FF0000"/>
                </a:solidFill>
              </a:rPr>
              <a:t>LHC-</a:t>
            </a:r>
            <a:r>
              <a:rPr kumimoji="0" lang="zh-CN" altLang="en-US" b="1" baseline="0">
                <a:solidFill>
                  <a:srgbClr val="FF0000"/>
                </a:solidFill>
              </a:rPr>
              <a:t>大强子对撞机</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62" name="Object 2">
            <a:extLst>
              <a:ext uri="{FF2B5EF4-FFF2-40B4-BE49-F238E27FC236}">
                <a16:creationId xmlns:a16="http://schemas.microsoft.com/office/drawing/2014/main" id="{D699685C-2D4A-47FB-A455-A41E523904DD}"/>
              </a:ext>
            </a:extLst>
          </p:cNvPr>
          <p:cNvGraphicFramePr>
            <a:graphicFrameLocks noChangeAspect="1"/>
          </p:cNvGraphicFramePr>
          <p:nvPr>
            <p:ph idx="1"/>
          </p:nvPr>
        </p:nvGraphicFramePr>
        <p:xfrm>
          <a:off x="0" y="765175"/>
          <a:ext cx="9144000" cy="6092825"/>
        </p:xfrm>
        <a:graphic>
          <a:graphicData uri="http://schemas.openxmlformats.org/presentationml/2006/ole">
            <mc:AlternateContent xmlns:mc="http://schemas.openxmlformats.org/markup-compatibility/2006">
              <mc:Choice xmlns:v="urn:schemas-microsoft-com:vml" Requires="v">
                <p:oleObj spid="_x0000_s245763" name="BMP 图像" r:id="rId4" imgW="6323810" imgH="5687219" progId="Paint.Picture">
                  <p:embed/>
                </p:oleObj>
              </mc:Choice>
              <mc:Fallback>
                <p:oleObj name="BMP 图像" r:id="rId4" imgW="6323810" imgH="5687219" progId="Paint.Picture">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765175"/>
                        <a:ext cx="9144000" cy="609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7810" name="Object 2">
            <a:extLst>
              <a:ext uri="{FF2B5EF4-FFF2-40B4-BE49-F238E27FC236}">
                <a16:creationId xmlns:a16="http://schemas.microsoft.com/office/drawing/2014/main" id="{3AE260D3-D0AB-4790-9A08-FF37C09B49F1}"/>
              </a:ext>
            </a:extLst>
          </p:cNvPr>
          <p:cNvGraphicFramePr>
            <a:graphicFrameLocks noChangeAspect="1"/>
          </p:cNvGraphicFramePr>
          <p:nvPr>
            <p:ph idx="1"/>
          </p:nvPr>
        </p:nvGraphicFramePr>
        <p:xfrm>
          <a:off x="0" y="765175"/>
          <a:ext cx="9144000" cy="7848600"/>
        </p:xfrm>
        <a:graphic>
          <a:graphicData uri="http://schemas.openxmlformats.org/presentationml/2006/ole">
            <mc:AlternateContent xmlns:mc="http://schemas.openxmlformats.org/markup-compatibility/2006">
              <mc:Choice xmlns:v="urn:schemas-microsoft-com:vml" Requires="v">
                <p:oleObj spid="_x0000_s247811" name="Photo Editor 照片" r:id="rId4" imgW="6725589" imgH="6190476" progId="MSPhotoEd.3">
                  <p:embed/>
                </p:oleObj>
              </mc:Choice>
              <mc:Fallback>
                <p:oleObj name="Photo Editor 照片" r:id="rId4" imgW="6725589" imgH="6190476" progId="MSPhotoEd.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765175"/>
                        <a:ext cx="9144000" cy="784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858" name="Picture 2" descr="C-AD_Complex">
            <a:extLst>
              <a:ext uri="{FF2B5EF4-FFF2-40B4-BE49-F238E27FC236}">
                <a16:creationId xmlns:a16="http://schemas.microsoft.com/office/drawing/2014/main" id="{FBE8990A-AAFD-4DFA-A957-7FF044E08493}"/>
              </a:ext>
            </a:extLst>
          </p:cNvPr>
          <p:cNvPicPr>
            <a:picLocks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0" y="765175"/>
            <a:ext cx="9144000" cy="6092825"/>
          </a:xfrm>
          <a:noFill/>
          <a:ln/>
        </p:spPr>
      </p:pic>
      <p:sp>
        <p:nvSpPr>
          <p:cNvPr id="249859" name="Text Box 3">
            <a:extLst>
              <a:ext uri="{FF2B5EF4-FFF2-40B4-BE49-F238E27FC236}">
                <a16:creationId xmlns:a16="http://schemas.microsoft.com/office/drawing/2014/main" id="{9053B803-96E7-4972-9FBB-DF23D2939691}"/>
              </a:ext>
            </a:extLst>
          </p:cNvPr>
          <p:cNvSpPr txBox="1">
            <a:spLocks noChangeArrowheads="1"/>
          </p:cNvSpPr>
          <p:nvPr/>
        </p:nvSpPr>
        <p:spPr bwMode="auto">
          <a:xfrm>
            <a:off x="5487988" y="3284538"/>
            <a:ext cx="3656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b="1" baseline="0">
                <a:solidFill>
                  <a:srgbClr val="FF0000"/>
                </a:solidFill>
              </a:rPr>
              <a:t>BNL-</a:t>
            </a:r>
            <a:r>
              <a:rPr kumimoji="0" lang="zh-CN" altLang="en-US" b="1" baseline="0">
                <a:solidFill>
                  <a:srgbClr val="FF0000"/>
                </a:solidFill>
              </a:rPr>
              <a:t>相对论重粒子对撞机</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06" name="Picture 2" descr="bepcii">
            <a:extLst>
              <a:ext uri="{FF2B5EF4-FFF2-40B4-BE49-F238E27FC236}">
                <a16:creationId xmlns:a16="http://schemas.microsoft.com/office/drawing/2014/main" id="{DAE8A51B-10A4-40B7-A57F-A8B310A183BC}"/>
              </a:ext>
            </a:extLst>
          </p:cNvPr>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1341438"/>
            <a:ext cx="9144000" cy="55165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1907" name="Text Box 3">
            <a:extLst>
              <a:ext uri="{FF2B5EF4-FFF2-40B4-BE49-F238E27FC236}">
                <a16:creationId xmlns:a16="http://schemas.microsoft.com/office/drawing/2014/main" id="{96BCD6EA-519C-42A4-8048-B6A8C07BB3FB}"/>
              </a:ext>
            </a:extLst>
          </p:cNvPr>
          <p:cNvSpPr txBox="1">
            <a:spLocks noChangeArrowheads="1"/>
          </p:cNvSpPr>
          <p:nvPr/>
        </p:nvSpPr>
        <p:spPr bwMode="auto">
          <a:xfrm>
            <a:off x="1455738" y="193675"/>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kumimoji="0" lang="zh-CN" altLang="zh-CN" sz="1800" baseline="0">
              <a:latin typeface="Arial" panose="020B0604020202020204" pitchFamily="34" charset="0"/>
              <a:ea typeface="宋体" panose="02010600030101010101" pitchFamily="2" charset="-122"/>
            </a:endParaRPr>
          </a:p>
        </p:txBody>
      </p:sp>
      <p:sp>
        <p:nvSpPr>
          <p:cNvPr id="251908" name="Text Box 4">
            <a:extLst>
              <a:ext uri="{FF2B5EF4-FFF2-40B4-BE49-F238E27FC236}">
                <a16:creationId xmlns:a16="http://schemas.microsoft.com/office/drawing/2014/main" id="{D2DEE4DE-A27C-4EE8-9022-1C551EFA044A}"/>
              </a:ext>
            </a:extLst>
          </p:cNvPr>
          <p:cNvSpPr txBox="1">
            <a:spLocks noChangeArrowheads="1"/>
          </p:cNvSpPr>
          <p:nvPr/>
        </p:nvSpPr>
        <p:spPr bwMode="auto">
          <a:xfrm>
            <a:off x="684213" y="836613"/>
            <a:ext cx="2447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CN" b="1" baseline="0">
                <a:solidFill>
                  <a:srgbClr val="990033"/>
                </a:solidFill>
                <a:effectLst>
                  <a:outerShdw blurRad="38100" dist="38100" dir="2700000" algn="tl">
                    <a:srgbClr val="C0C0C0"/>
                  </a:outerShdw>
                </a:effectLst>
              </a:rPr>
              <a:t>3. BEPC(</a:t>
            </a:r>
            <a:r>
              <a:rPr kumimoji="0" lang="zh-CN" altLang="en-US" b="1" baseline="0">
                <a:solidFill>
                  <a:srgbClr val="990033"/>
                </a:solidFill>
                <a:effectLst>
                  <a:outerShdw blurRad="38100" dist="38100" dir="2700000" algn="tl">
                    <a:srgbClr val="C0C0C0"/>
                  </a:outerShdw>
                </a:effectLst>
              </a:rPr>
              <a:t>北京</a:t>
            </a:r>
            <a:r>
              <a:rPr kumimoji="0" lang="en-US" altLang="zh-CN" b="1" baseline="0">
                <a:solidFill>
                  <a:srgbClr val="990033"/>
                </a:solidFill>
                <a:effectLst>
                  <a:outerShdw blurRad="38100" dist="38100" dir="2700000" algn="tl">
                    <a:srgbClr val="C0C0C0"/>
                  </a:outerShdw>
                </a:effectLst>
              </a:rPr>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4" name="Picture 2" descr="bepc15-01">
            <a:extLst>
              <a:ext uri="{FF2B5EF4-FFF2-40B4-BE49-F238E27FC236}">
                <a16:creationId xmlns:a16="http://schemas.microsoft.com/office/drawing/2014/main" id="{D5027B35-1B11-4D86-B193-22F62246875D}"/>
              </a:ext>
            </a:extLst>
          </p:cNvPr>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765175"/>
            <a:ext cx="9144000" cy="61055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3" name="Picture 3" descr="bepc-linac">
            <a:extLst>
              <a:ext uri="{FF2B5EF4-FFF2-40B4-BE49-F238E27FC236}">
                <a16:creationId xmlns:a16="http://schemas.microsoft.com/office/drawing/2014/main" id="{63570605-3CD0-4573-86CF-BC0C1B812767}"/>
              </a:ext>
            </a:extLst>
          </p:cNvPr>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765175"/>
            <a:ext cx="9144000" cy="6092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02" name="Rectangle 2">
            <a:extLst>
              <a:ext uri="{FF2B5EF4-FFF2-40B4-BE49-F238E27FC236}">
                <a16:creationId xmlns:a16="http://schemas.microsoft.com/office/drawing/2014/main" id="{963C113A-6B20-42E4-B95E-C0A9B1F64526}"/>
              </a:ext>
            </a:extLst>
          </p:cNvPr>
          <p:cNvSpPr>
            <a:spLocks noGrp="1" noChangeArrowheads="1"/>
          </p:cNvSpPr>
          <p:nvPr>
            <p:ph type="title"/>
          </p:nvPr>
        </p:nvSpPr>
        <p:spPr>
          <a:xfrm>
            <a:off x="468313" y="404813"/>
            <a:ext cx="7772400" cy="1143000"/>
          </a:xfrm>
        </p:spPr>
        <p:txBody>
          <a:bodyPr/>
          <a:lstStyle/>
          <a:p>
            <a:r>
              <a:rPr lang="en-US" altLang="zh-CN" sz="2400" b="1">
                <a:solidFill>
                  <a:srgbClr val="FF0000"/>
                </a:solidFill>
              </a:rPr>
              <a:t>BEPC-LINAC</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a:extLst>
              <a:ext uri="{FF2B5EF4-FFF2-40B4-BE49-F238E27FC236}">
                <a16:creationId xmlns:a16="http://schemas.microsoft.com/office/drawing/2014/main" id="{A1D8FC6F-355B-496F-A959-6CFE32CA5F03}"/>
              </a:ext>
            </a:extLst>
          </p:cNvPr>
          <p:cNvSpPr>
            <a:spLocks noGrp="1" noChangeArrowheads="1"/>
          </p:cNvSpPr>
          <p:nvPr>
            <p:ph type="title"/>
          </p:nvPr>
        </p:nvSpPr>
        <p:spPr>
          <a:xfrm>
            <a:off x="684213" y="836613"/>
            <a:ext cx="7772400" cy="503237"/>
          </a:xfrm>
        </p:spPr>
        <p:txBody>
          <a:bodyPr/>
          <a:lstStyle/>
          <a:p>
            <a:r>
              <a:rPr lang="en-US" altLang="zh-CN" sz="2400" b="1">
                <a:solidFill>
                  <a:srgbClr val="990033"/>
                </a:solidFill>
                <a:ea typeface="华文中宋" panose="02010600040101010101" pitchFamily="2" charset="-122"/>
              </a:rPr>
              <a:t>4. HIRFL_CSR(</a:t>
            </a:r>
            <a:r>
              <a:rPr lang="zh-CN" altLang="en-US" sz="2400" b="1">
                <a:solidFill>
                  <a:srgbClr val="990033"/>
                </a:solidFill>
                <a:ea typeface="华文中宋" panose="02010600040101010101" pitchFamily="2" charset="-122"/>
              </a:rPr>
              <a:t>兰州</a:t>
            </a:r>
            <a:r>
              <a:rPr lang="en-US" altLang="zh-CN" sz="2400" b="1">
                <a:solidFill>
                  <a:srgbClr val="990033"/>
                </a:solidFill>
                <a:ea typeface="华文中宋" panose="02010600040101010101" pitchFamily="2" charset="-122"/>
              </a:rPr>
              <a:t>)</a:t>
            </a:r>
          </a:p>
        </p:txBody>
      </p:sp>
      <p:pic>
        <p:nvPicPr>
          <p:cNvPr id="258051" name="Picture 3">
            <a:extLst>
              <a:ext uri="{FF2B5EF4-FFF2-40B4-BE49-F238E27FC236}">
                <a16:creationId xmlns:a16="http://schemas.microsoft.com/office/drawing/2014/main" id="{67B7C162-B831-4ED8-9746-D3805325D19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1412875"/>
            <a:ext cx="9144000" cy="5445125"/>
          </a:xfr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F49FE52A-0712-4747-A652-7EA64786C18C}"/>
              </a:ext>
            </a:extLst>
          </p:cNvPr>
          <p:cNvSpPr>
            <a:spLocks noGrp="1" noChangeArrowheads="1"/>
          </p:cNvSpPr>
          <p:nvPr>
            <p:ph type="title"/>
          </p:nvPr>
        </p:nvSpPr>
        <p:spPr/>
        <p:txBody>
          <a:bodyPr/>
          <a:lstStyle/>
          <a:p>
            <a:endParaRPr lang="zh-CN" altLang="zh-CN"/>
          </a:p>
        </p:txBody>
      </p:sp>
      <p:sp>
        <p:nvSpPr>
          <p:cNvPr id="260099" name="Rectangle 3">
            <a:extLst>
              <a:ext uri="{FF2B5EF4-FFF2-40B4-BE49-F238E27FC236}">
                <a16:creationId xmlns:a16="http://schemas.microsoft.com/office/drawing/2014/main" id="{27F3D99E-B6DF-4210-A561-E39D0A2EEC72}"/>
              </a:ext>
            </a:extLst>
          </p:cNvPr>
          <p:cNvSpPr>
            <a:spLocks noGrp="1" noChangeArrowheads="1"/>
          </p:cNvSpPr>
          <p:nvPr>
            <p:ph type="body" idx="1"/>
          </p:nvPr>
        </p:nvSpPr>
        <p:spPr/>
        <p:txBody>
          <a:bodyPr/>
          <a:lstStyle/>
          <a:p>
            <a:endParaRPr lang="zh-CN" altLang="zh-CN"/>
          </a:p>
        </p:txBody>
      </p:sp>
      <p:pic>
        <p:nvPicPr>
          <p:cNvPr id="260100" name="Picture 4">
            <a:extLst>
              <a:ext uri="{FF2B5EF4-FFF2-40B4-BE49-F238E27FC236}">
                <a16:creationId xmlns:a16="http://schemas.microsoft.com/office/drawing/2014/main" id="{F45741A8-6181-44EA-B80E-3FD54EFFF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5175"/>
            <a:ext cx="9144000" cy="6029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194" name="Picture 2" descr="未标题-3 拷贝">
            <a:extLst>
              <a:ext uri="{FF2B5EF4-FFF2-40B4-BE49-F238E27FC236}">
                <a16:creationId xmlns:a16="http://schemas.microsoft.com/office/drawing/2014/main" id="{2C225FC7-A90F-4E66-A8A0-FFF0292E1B90}"/>
              </a:ext>
            </a:extLst>
          </p:cNvPr>
          <p:cNvPicPr>
            <a:picLocks noChangeAspect="1" noChangeArrowheads="1"/>
          </p:cNvPicPr>
          <p:nvPr/>
        </p:nvPicPr>
        <p:blipFill>
          <a:blip r:embed="rId3">
            <a:lum bright="-6000" contrast="12000"/>
            <a:extLst>
              <a:ext uri="{28A0092B-C50C-407E-A947-70E740481C1C}">
                <a14:useLocalDpi xmlns:a14="http://schemas.microsoft.com/office/drawing/2010/main" val="0"/>
              </a:ext>
            </a:extLst>
          </a:blip>
          <a:srcRect/>
          <a:stretch>
            <a:fillRect/>
          </a:stretch>
        </p:blipFill>
        <p:spPr bwMode="auto">
          <a:xfrm>
            <a:off x="0" y="719138"/>
            <a:ext cx="4572000" cy="3059112"/>
          </a:xfrm>
          <a:prstGeom prst="rect">
            <a:avLst/>
          </a:prstGeom>
          <a:noFill/>
          <a:extLst>
            <a:ext uri="{909E8E84-426E-40DD-AFC4-6F175D3DCCD1}">
              <a14:hiddenFill xmlns:a14="http://schemas.microsoft.com/office/drawing/2010/main">
                <a:solidFill>
                  <a:srgbClr val="FFFFFF"/>
                </a:solidFill>
              </a14:hiddenFill>
            </a:ext>
          </a:extLst>
        </p:spPr>
      </p:pic>
      <p:pic>
        <p:nvPicPr>
          <p:cNvPr id="264195" name="Picture 3" descr="未标题-4 拷贝">
            <a:extLst>
              <a:ext uri="{FF2B5EF4-FFF2-40B4-BE49-F238E27FC236}">
                <a16:creationId xmlns:a16="http://schemas.microsoft.com/office/drawing/2014/main" id="{FDCD3831-4718-45BF-8664-AC36173E52F8}"/>
              </a:ext>
            </a:extLst>
          </p:cNvPr>
          <p:cNvPicPr>
            <a:picLocks noChangeAspect="1" noChangeArrowheads="1"/>
          </p:cNvPicPr>
          <p:nvPr/>
        </p:nvPicPr>
        <p:blipFill>
          <a:blip r:embed="rId4">
            <a:lum bright="-6000" contrast="6000"/>
            <a:extLst>
              <a:ext uri="{28A0092B-C50C-407E-A947-70E740481C1C}">
                <a14:useLocalDpi xmlns:a14="http://schemas.microsoft.com/office/drawing/2010/main" val="0"/>
              </a:ext>
            </a:extLst>
          </a:blip>
          <a:srcRect/>
          <a:stretch>
            <a:fillRect/>
          </a:stretch>
        </p:blipFill>
        <p:spPr bwMode="auto">
          <a:xfrm>
            <a:off x="4572000" y="719138"/>
            <a:ext cx="4572000" cy="3060700"/>
          </a:xfrm>
          <a:prstGeom prst="rect">
            <a:avLst/>
          </a:prstGeom>
          <a:noFill/>
          <a:extLst>
            <a:ext uri="{909E8E84-426E-40DD-AFC4-6F175D3DCCD1}">
              <a14:hiddenFill xmlns:a14="http://schemas.microsoft.com/office/drawing/2010/main">
                <a:solidFill>
                  <a:srgbClr val="FFFFFF"/>
                </a:solidFill>
              </a14:hiddenFill>
            </a:ext>
          </a:extLst>
        </p:spPr>
      </p:pic>
      <p:pic>
        <p:nvPicPr>
          <p:cNvPr id="264196" name="Picture 4" descr="未标题-5 拷贝">
            <a:extLst>
              <a:ext uri="{FF2B5EF4-FFF2-40B4-BE49-F238E27FC236}">
                <a16:creationId xmlns:a16="http://schemas.microsoft.com/office/drawing/2014/main" id="{49143B17-1B0B-41E3-997C-23274D876046}"/>
              </a:ext>
            </a:extLst>
          </p:cNvPr>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4572000" y="3798888"/>
            <a:ext cx="4572000" cy="3059112"/>
          </a:xfrm>
          <a:prstGeom prst="rect">
            <a:avLst/>
          </a:prstGeom>
          <a:noFill/>
          <a:extLst>
            <a:ext uri="{909E8E84-426E-40DD-AFC4-6F175D3DCCD1}">
              <a14:hiddenFill xmlns:a14="http://schemas.microsoft.com/office/drawing/2010/main">
                <a:solidFill>
                  <a:srgbClr val="FFFFFF"/>
                </a:solidFill>
              </a14:hiddenFill>
            </a:ext>
          </a:extLst>
        </p:spPr>
      </p:pic>
      <p:pic>
        <p:nvPicPr>
          <p:cNvPr id="264197" name="Picture 5" descr="未标题-6 拷贝">
            <a:extLst>
              <a:ext uri="{FF2B5EF4-FFF2-40B4-BE49-F238E27FC236}">
                <a16:creationId xmlns:a16="http://schemas.microsoft.com/office/drawing/2014/main" id="{276AAFDC-AC71-497A-B026-A41E0992BEB2}"/>
              </a:ext>
            </a:extLst>
          </p:cNvPr>
          <p:cNvPicPr>
            <a:picLocks noChangeAspect="1" noChangeArrowheads="1"/>
          </p:cNvPicPr>
          <p:nvPr/>
        </p:nvPicPr>
        <p:blipFill>
          <a:blip r:embed="rId6">
            <a:lum bright="-6000" contrast="6000"/>
            <a:extLst>
              <a:ext uri="{28A0092B-C50C-407E-A947-70E740481C1C}">
                <a14:useLocalDpi xmlns:a14="http://schemas.microsoft.com/office/drawing/2010/main" val="0"/>
              </a:ext>
            </a:extLst>
          </a:blip>
          <a:srcRect/>
          <a:stretch>
            <a:fillRect/>
          </a:stretch>
        </p:blipFill>
        <p:spPr bwMode="auto">
          <a:xfrm>
            <a:off x="0" y="3797300"/>
            <a:ext cx="4572000" cy="3060700"/>
          </a:xfrm>
          <a:prstGeom prst="rect">
            <a:avLst/>
          </a:prstGeom>
          <a:noFill/>
          <a:extLst>
            <a:ext uri="{909E8E84-426E-40DD-AFC4-6F175D3DCCD1}">
              <a14:hiddenFill xmlns:a14="http://schemas.microsoft.com/office/drawing/2010/main">
                <a:solidFill>
                  <a:srgbClr val="FFFFFF"/>
                </a:solidFill>
              </a14:hiddenFill>
            </a:ext>
          </a:extLst>
        </p:spPr>
      </p:pic>
      <p:sp>
        <p:nvSpPr>
          <p:cNvPr id="264198" name="Rectangle 6">
            <a:extLst>
              <a:ext uri="{FF2B5EF4-FFF2-40B4-BE49-F238E27FC236}">
                <a16:creationId xmlns:a16="http://schemas.microsoft.com/office/drawing/2014/main" id="{F23562A2-86E9-4FD0-B3DE-731F5878976A}"/>
              </a:ext>
            </a:extLst>
          </p:cNvPr>
          <p:cNvSpPr>
            <a:spLocks noChangeArrowheads="1"/>
          </p:cNvSpPr>
          <p:nvPr/>
        </p:nvSpPr>
        <p:spPr bwMode="auto">
          <a:xfrm>
            <a:off x="2987675" y="3213100"/>
            <a:ext cx="3429000" cy="11430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lnSpc>
                <a:spcPct val="80000"/>
              </a:lnSpc>
            </a:pPr>
            <a:r>
              <a:rPr kumimoji="0" lang="en-US" altLang="zh-CN" sz="4000" b="1" baseline="0">
                <a:solidFill>
                  <a:srgbClr val="FF0000"/>
                </a:solidFill>
                <a:ea typeface="隶书" panose="02010509060101010101" pitchFamily="49" charset="-122"/>
              </a:rPr>
              <a:t>Magnets for CSRm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Rectangle 4">
            <a:extLst>
              <a:ext uri="{FF2B5EF4-FFF2-40B4-BE49-F238E27FC236}">
                <a16:creationId xmlns:a16="http://schemas.microsoft.com/office/drawing/2014/main" id="{D5F617B5-AFCD-4175-B824-FBA476C43B75}"/>
              </a:ext>
            </a:extLst>
          </p:cNvPr>
          <p:cNvSpPr>
            <a:spLocks noChangeArrowheads="1"/>
          </p:cNvSpPr>
          <p:nvPr/>
        </p:nvSpPr>
        <p:spPr bwMode="auto">
          <a:xfrm>
            <a:off x="755650" y="1052513"/>
            <a:ext cx="763270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baseline="0">
                <a:solidFill>
                  <a:srgbClr val="990033"/>
                </a:solidFill>
              </a:rPr>
              <a:t>3. </a:t>
            </a:r>
            <a:r>
              <a:rPr lang="zh-CN" altLang="en-US" b="1" baseline="0">
                <a:solidFill>
                  <a:srgbClr val="990033"/>
                </a:solidFill>
              </a:rPr>
              <a:t>量子力学波函数的统计解释</a:t>
            </a:r>
          </a:p>
          <a:p>
            <a:endParaRPr lang="zh-CN" altLang="en-US" b="1" baseline="0">
              <a:solidFill>
                <a:srgbClr val="000066"/>
              </a:solidFill>
            </a:endParaRPr>
          </a:p>
          <a:p>
            <a:pPr>
              <a:lnSpc>
                <a:spcPct val="120000"/>
              </a:lnSpc>
            </a:pPr>
            <a:r>
              <a:rPr lang="zh-CN" altLang="en-US" b="1" i="1" baseline="0">
                <a:solidFill>
                  <a:srgbClr val="000066"/>
                </a:solidFill>
                <a:ea typeface="宋体" panose="02010600030101010101" pitchFamily="2" charset="-122"/>
              </a:rPr>
              <a:t>        </a:t>
            </a:r>
            <a:r>
              <a:rPr lang="en-US" altLang="zh-CN" b="1" i="1" baseline="0">
                <a:solidFill>
                  <a:srgbClr val="000066"/>
                </a:solidFill>
                <a:ea typeface="宋体" panose="02010600030101010101" pitchFamily="2" charset="-122"/>
              </a:rPr>
              <a:t>E</a:t>
            </a:r>
            <a:r>
              <a:rPr lang="en-US" altLang="zh-CN" b="1" baseline="0">
                <a:solidFill>
                  <a:srgbClr val="000066"/>
                </a:solidFill>
                <a:ea typeface="宋体" panose="02010600030101010101" pitchFamily="2" charset="-122"/>
              </a:rPr>
              <a:t>. </a:t>
            </a:r>
            <a:r>
              <a:rPr lang="en-US" altLang="zh-CN" b="1" i="1" baseline="0">
                <a:solidFill>
                  <a:srgbClr val="000066"/>
                </a:solidFill>
                <a:ea typeface="宋体" panose="02010600030101010101" pitchFamily="2" charset="-122"/>
              </a:rPr>
              <a:t>Schrodinge</a:t>
            </a:r>
            <a:r>
              <a:rPr lang="en-US" altLang="zh-CN" b="1" baseline="0">
                <a:solidFill>
                  <a:srgbClr val="000066"/>
                </a:solidFill>
                <a:ea typeface="宋体" panose="02010600030101010101" pitchFamily="2" charset="-122"/>
              </a:rPr>
              <a:t>r </a:t>
            </a:r>
            <a:r>
              <a:rPr lang="zh-CN" altLang="en-US" b="1" baseline="0">
                <a:solidFill>
                  <a:srgbClr val="000066"/>
                </a:solidFill>
              </a:rPr>
              <a:t>的量子波动方程发表后，物理学界一度认为粒子概念和量子跃迁概念等应当全部放弃。但是</a:t>
            </a:r>
            <a:r>
              <a:rPr lang="en-US" altLang="zh-CN" b="1" i="1" baseline="0">
                <a:solidFill>
                  <a:srgbClr val="000066"/>
                </a:solidFill>
              </a:rPr>
              <a:t>M</a:t>
            </a:r>
            <a:r>
              <a:rPr lang="en-US" altLang="zh-CN" b="1" baseline="0">
                <a:solidFill>
                  <a:srgbClr val="000066"/>
                </a:solidFill>
              </a:rPr>
              <a:t>. </a:t>
            </a:r>
            <a:r>
              <a:rPr lang="en-US" altLang="zh-CN" b="1" i="1" baseline="0">
                <a:solidFill>
                  <a:srgbClr val="000066"/>
                </a:solidFill>
              </a:rPr>
              <a:t>Born</a:t>
            </a:r>
            <a:r>
              <a:rPr lang="en-US" altLang="zh-CN" b="1" baseline="0">
                <a:solidFill>
                  <a:srgbClr val="000066"/>
                </a:solidFill>
              </a:rPr>
              <a:t> </a:t>
            </a:r>
            <a:r>
              <a:rPr lang="zh-CN" altLang="en-US" b="1" baseline="0">
                <a:solidFill>
                  <a:srgbClr val="000066"/>
                </a:solidFill>
              </a:rPr>
              <a:t>确信：粒子概念不能简单地取消，而应当找出使粒子和波一致起来的新途径。他在几率概念中发现了衔接的环节，这就是量子力学中著名的波函数的统计解释：物质波在空间某处的强度跟在该处找到它的几率成正比，物质波乃 是一种几率波，或者说波函数描写的是处在相同条件下，大量粒子的一次行为或者一个粒子的多次行为。从而完成了理解量子物理中粒子和波的统一性的第一步。</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42" name="Picture 2" descr="CSRm-入口1">
            <a:extLst>
              <a:ext uri="{FF2B5EF4-FFF2-40B4-BE49-F238E27FC236}">
                <a16:creationId xmlns:a16="http://schemas.microsoft.com/office/drawing/2014/main" id="{9D754425-3D4D-42EA-A508-5B45604820AF}"/>
              </a:ext>
            </a:extLst>
          </p:cNvPr>
          <p:cNvPicPr>
            <a:picLocks noChangeAspect="1" noChangeArrowheads="1"/>
          </p:cNvPicPr>
          <p:nvPr/>
        </p:nvPicPr>
        <p:blipFill>
          <a:blip r:embed="rId3">
            <a:lum bright="-6000"/>
            <a:extLst>
              <a:ext uri="{28A0092B-C50C-407E-A947-70E740481C1C}">
                <a14:useLocalDpi xmlns:a14="http://schemas.microsoft.com/office/drawing/2010/main" val="0"/>
              </a:ext>
            </a:extLst>
          </a:blip>
          <a:srcRect b="11166"/>
          <a:stretch>
            <a:fillRect/>
          </a:stretch>
        </p:blipFill>
        <p:spPr bwMode="auto">
          <a:xfrm>
            <a:off x="0" y="1412875"/>
            <a:ext cx="9144000" cy="5445125"/>
          </a:xfrm>
          <a:prstGeom prst="rect">
            <a:avLst/>
          </a:prstGeom>
          <a:noFill/>
          <a:extLst>
            <a:ext uri="{909E8E84-426E-40DD-AFC4-6F175D3DCCD1}">
              <a14:hiddenFill xmlns:a14="http://schemas.microsoft.com/office/drawing/2010/main">
                <a:solidFill>
                  <a:srgbClr val="FFFFFF"/>
                </a:solidFill>
              </a14:hiddenFill>
            </a:ext>
          </a:extLst>
        </p:spPr>
      </p:pic>
      <p:sp>
        <p:nvSpPr>
          <p:cNvPr id="266243" name="Text Box 3">
            <a:extLst>
              <a:ext uri="{FF2B5EF4-FFF2-40B4-BE49-F238E27FC236}">
                <a16:creationId xmlns:a16="http://schemas.microsoft.com/office/drawing/2014/main" id="{7469E18D-29D9-4EA7-A122-1AE16F0251CE}"/>
              </a:ext>
            </a:extLst>
          </p:cNvPr>
          <p:cNvSpPr txBox="1">
            <a:spLocks noChangeArrowheads="1"/>
          </p:cNvSpPr>
          <p:nvPr/>
        </p:nvSpPr>
        <p:spPr bwMode="auto">
          <a:xfrm>
            <a:off x="1547813" y="836613"/>
            <a:ext cx="6019800" cy="579437"/>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en-US" altLang="zh-CN" sz="3200" b="1" baseline="0">
                <a:solidFill>
                  <a:srgbClr val="FF0000"/>
                </a:solidFill>
                <a:latin typeface="Arial" panose="020B0604020202020204" pitchFamily="34" charset="0"/>
                <a:ea typeface="宋体" panose="02010600030101010101" pitchFamily="2" charset="-122"/>
              </a:rPr>
              <a:t>Injection beam line of CSRm</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0339" name="Group 3">
            <a:extLst>
              <a:ext uri="{FF2B5EF4-FFF2-40B4-BE49-F238E27FC236}">
                <a16:creationId xmlns:a16="http://schemas.microsoft.com/office/drawing/2014/main" id="{040EF1C6-A78B-43CE-A1F3-C2E5BA8AF94E}"/>
              </a:ext>
            </a:extLst>
          </p:cNvPr>
          <p:cNvGrpSpPr>
            <a:grpSpLocks/>
          </p:cNvGrpSpPr>
          <p:nvPr/>
        </p:nvGrpSpPr>
        <p:grpSpPr bwMode="auto">
          <a:xfrm>
            <a:off x="971550" y="1484313"/>
            <a:ext cx="7820025" cy="4003675"/>
            <a:chOff x="204" y="1162"/>
            <a:chExt cx="5380" cy="2796"/>
          </a:xfrm>
        </p:grpSpPr>
        <p:sp>
          <p:nvSpPr>
            <p:cNvPr id="270340" name="Line 4">
              <a:extLst>
                <a:ext uri="{FF2B5EF4-FFF2-40B4-BE49-F238E27FC236}">
                  <a16:creationId xmlns:a16="http://schemas.microsoft.com/office/drawing/2014/main" id="{04E33275-80EE-415C-B40D-055E435C295B}"/>
                </a:ext>
              </a:extLst>
            </p:cNvPr>
            <p:cNvSpPr>
              <a:spLocks noChangeShapeType="1"/>
            </p:cNvSpPr>
            <p:nvPr/>
          </p:nvSpPr>
          <p:spPr bwMode="auto">
            <a:xfrm>
              <a:off x="204" y="1389"/>
              <a:ext cx="680"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41" name="Text Box 5">
              <a:extLst>
                <a:ext uri="{FF2B5EF4-FFF2-40B4-BE49-F238E27FC236}">
                  <a16:creationId xmlns:a16="http://schemas.microsoft.com/office/drawing/2014/main" id="{AEBDCBA5-5C96-43AC-847F-99E7CF5EFD89}"/>
                </a:ext>
              </a:extLst>
            </p:cNvPr>
            <p:cNvSpPr txBox="1">
              <a:spLocks noChangeArrowheads="1"/>
            </p:cNvSpPr>
            <p:nvPr/>
          </p:nvSpPr>
          <p:spPr bwMode="auto">
            <a:xfrm>
              <a:off x="657" y="1253"/>
              <a:ext cx="214"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800" baseline="0">
                  <a:latin typeface="Arial" panose="020B0604020202020204" pitchFamily="34" charset="0"/>
                  <a:ea typeface="宋体" panose="02010600030101010101" pitchFamily="2" charset="-122"/>
                </a:rPr>
                <a:t>p</a:t>
              </a:r>
            </a:p>
          </p:txBody>
        </p:sp>
        <p:sp>
          <p:nvSpPr>
            <p:cNvPr id="270342" name="Text Box 6">
              <a:extLst>
                <a:ext uri="{FF2B5EF4-FFF2-40B4-BE49-F238E27FC236}">
                  <a16:creationId xmlns:a16="http://schemas.microsoft.com/office/drawing/2014/main" id="{4439BFD2-AE19-4D2E-B21C-AC4090755494}"/>
                </a:ext>
              </a:extLst>
            </p:cNvPr>
            <p:cNvSpPr txBox="1">
              <a:spLocks noChangeArrowheads="1"/>
            </p:cNvSpPr>
            <p:nvPr/>
          </p:nvSpPr>
          <p:spPr bwMode="auto">
            <a:xfrm>
              <a:off x="295" y="1207"/>
              <a:ext cx="284"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l-GR" altLang="zh-CN" sz="1800" baseline="0">
                  <a:latin typeface="Arial" panose="020B0604020202020204" pitchFamily="34" charset="0"/>
                  <a:ea typeface="宋体" panose="02010600030101010101" pitchFamily="2" charset="-122"/>
                  <a:cs typeface="Arial" panose="020B0604020202020204" pitchFamily="34" charset="0"/>
                </a:rPr>
                <a:t>β</a:t>
              </a:r>
            </a:p>
          </p:txBody>
        </p:sp>
        <p:sp>
          <p:nvSpPr>
            <p:cNvPr id="270343" name="Text Box 7">
              <a:extLst>
                <a:ext uri="{FF2B5EF4-FFF2-40B4-BE49-F238E27FC236}">
                  <a16:creationId xmlns:a16="http://schemas.microsoft.com/office/drawing/2014/main" id="{13AD3F57-D22D-44C7-8E40-BE390DDA24FA}"/>
                </a:ext>
              </a:extLst>
            </p:cNvPr>
            <p:cNvSpPr txBox="1">
              <a:spLocks noChangeArrowheads="1"/>
            </p:cNvSpPr>
            <p:nvPr/>
          </p:nvSpPr>
          <p:spPr bwMode="auto">
            <a:xfrm>
              <a:off x="204" y="1525"/>
              <a:ext cx="336"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200" baseline="0">
                  <a:latin typeface="Arial" panose="020B0604020202020204" pitchFamily="34" charset="0"/>
                  <a:ea typeface="宋体" panose="02010600030101010101" pitchFamily="2" charset="-122"/>
                </a:rPr>
                <a:t>粒子</a:t>
              </a:r>
            </a:p>
          </p:txBody>
        </p:sp>
        <p:grpSp>
          <p:nvGrpSpPr>
            <p:cNvPr id="270344" name="Group 8">
              <a:extLst>
                <a:ext uri="{FF2B5EF4-FFF2-40B4-BE49-F238E27FC236}">
                  <a16:creationId xmlns:a16="http://schemas.microsoft.com/office/drawing/2014/main" id="{F4952A09-D6AA-4C79-A113-BE0CBCA44803}"/>
                </a:ext>
              </a:extLst>
            </p:cNvPr>
            <p:cNvGrpSpPr>
              <a:grpSpLocks/>
            </p:cNvGrpSpPr>
            <p:nvPr/>
          </p:nvGrpSpPr>
          <p:grpSpPr bwMode="auto">
            <a:xfrm>
              <a:off x="204" y="1162"/>
              <a:ext cx="5380" cy="2740"/>
              <a:chOff x="204" y="1207"/>
              <a:chExt cx="5380" cy="2740"/>
            </a:xfrm>
          </p:grpSpPr>
          <p:sp>
            <p:nvSpPr>
              <p:cNvPr id="270345" name="Rectangle 9">
                <a:extLst>
                  <a:ext uri="{FF2B5EF4-FFF2-40B4-BE49-F238E27FC236}">
                    <a16:creationId xmlns:a16="http://schemas.microsoft.com/office/drawing/2014/main" id="{78A7EFA4-76BA-40DD-AD0E-8D8746A340FD}"/>
                  </a:ext>
                </a:extLst>
              </p:cNvPr>
              <p:cNvSpPr>
                <a:spLocks noChangeArrowheads="1"/>
              </p:cNvSpPr>
              <p:nvPr/>
            </p:nvSpPr>
            <p:spPr bwMode="auto">
              <a:xfrm>
                <a:off x="4815" y="3390"/>
                <a:ext cx="769"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.999999</a:t>
                </a:r>
              </a:p>
            </p:txBody>
          </p:sp>
          <p:sp>
            <p:nvSpPr>
              <p:cNvPr id="270346" name="Rectangle 10">
                <a:extLst>
                  <a:ext uri="{FF2B5EF4-FFF2-40B4-BE49-F238E27FC236}">
                    <a16:creationId xmlns:a16="http://schemas.microsoft.com/office/drawing/2014/main" id="{4E13B88A-0DDD-4656-8BDE-42593FF887AF}"/>
                  </a:ext>
                </a:extLst>
              </p:cNvPr>
              <p:cNvSpPr>
                <a:spLocks noChangeArrowheads="1"/>
              </p:cNvSpPr>
              <p:nvPr/>
            </p:nvSpPr>
            <p:spPr bwMode="auto">
              <a:xfrm>
                <a:off x="4047" y="3390"/>
                <a:ext cx="768"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.999956</a:t>
                </a:r>
              </a:p>
            </p:txBody>
          </p:sp>
          <p:sp>
            <p:nvSpPr>
              <p:cNvPr id="270347" name="Rectangle 11">
                <a:extLst>
                  <a:ext uri="{FF2B5EF4-FFF2-40B4-BE49-F238E27FC236}">
                    <a16:creationId xmlns:a16="http://schemas.microsoft.com/office/drawing/2014/main" id="{C2783A80-D256-4078-AC5D-AE609D060555}"/>
                  </a:ext>
                </a:extLst>
              </p:cNvPr>
              <p:cNvSpPr>
                <a:spLocks noChangeArrowheads="1"/>
              </p:cNvSpPr>
              <p:nvPr/>
            </p:nvSpPr>
            <p:spPr bwMode="auto">
              <a:xfrm>
                <a:off x="3278" y="3390"/>
                <a:ext cx="769"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.729246</a:t>
                </a:r>
              </a:p>
            </p:txBody>
          </p:sp>
          <p:sp>
            <p:nvSpPr>
              <p:cNvPr id="270348" name="Rectangle 12">
                <a:extLst>
                  <a:ext uri="{FF2B5EF4-FFF2-40B4-BE49-F238E27FC236}">
                    <a16:creationId xmlns:a16="http://schemas.microsoft.com/office/drawing/2014/main" id="{3D9CEA2B-3046-4A45-B7FB-BEC109A0053E}"/>
                  </a:ext>
                </a:extLst>
              </p:cNvPr>
              <p:cNvSpPr>
                <a:spLocks noChangeArrowheads="1"/>
              </p:cNvSpPr>
              <p:nvPr/>
            </p:nvSpPr>
            <p:spPr bwMode="auto">
              <a:xfrm>
                <a:off x="2510" y="3390"/>
                <a:ext cx="768"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.010657</a:t>
                </a:r>
              </a:p>
            </p:txBody>
          </p:sp>
          <p:sp>
            <p:nvSpPr>
              <p:cNvPr id="270349" name="Rectangle 13">
                <a:extLst>
                  <a:ext uri="{FF2B5EF4-FFF2-40B4-BE49-F238E27FC236}">
                    <a16:creationId xmlns:a16="http://schemas.microsoft.com/office/drawing/2014/main" id="{8BE01A6E-C8EE-440B-A7A4-3F6EF82609CF}"/>
                  </a:ext>
                </a:extLst>
              </p:cNvPr>
              <p:cNvSpPr>
                <a:spLocks noChangeArrowheads="1"/>
              </p:cNvSpPr>
              <p:nvPr/>
            </p:nvSpPr>
            <p:spPr bwMode="auto">
              <a:xfrm>
                <a:off x="1741" y="3390"/>
                <a:ext cx="769"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1.0658-3</a:t>
                </a:r>
              </a:p>
            </p:txBody>
          </p:sp>
          <p:sp>
            <p:nvSpPr>
              <p:cNvPr id="270350" name="Rectangle 14">
                <a:extLst>
                  <a:ext uri="{FF2B5EF4-FFF2-40B4-BE49-F238E27FC236}">
                    <a16:creationId xmlns:a16="http://schemas.microsoft.com/office/drawing/2014/main" id="{9E3ED756-CF18-431B-9A0C-9E37D3C405DE}"/>
                  </a:ext>
                </a:extLst>
              </p:cNvPr>
              <p:cNvSpPr>
                <a:spLocks noChangeArrowheads="1"/>
              </p:cNvSpPr>
              <p:nvPr/>
            </p:nvSpPr>
            <p:spPr bwMode="auto">
              <a:xfrm>
                <a:off x="973" y="3390"/>
                <a:ext cx="768"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1.0658-4</a:t>
                </a:r>
              </a:p>
            </p:txBody>
          </p:sp>
          <p:sp>
            <p:nvSpPr>
              <p:cNvPr id="270351" name="Rectangle 15">
                <a:extLst>
                  <a:ext uri="{FF2B5EF4-FFF2-40B4-BE49-F238E27FC236}">
                    <a16:creationId xmlns:a16="http://schemas.microsoft.com/office/drawing/2014/main" id="{0D764375-0B5A-49AF-9266-04E7E562F36C}"/>
                  </a:ext>
                </a:extLst>
              </p:cNvPr>
              <p:cNvSpPr>
                <a:spLocks noChangeArrowheads="1"/>
              </p:cNvSpPr>
              <p:nvPr/>
            </p:nvSpPr>
            <p:spPr bwMode="auto">
              <a:xfrm>
                <a:off x="204" y="3390"/>
                <a:ext cx="769"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zh-CN" altLang="en-US" sz="2400" b="1" baseline="0">
                    <a:ea typeface="华文中宋" panose="02010600040101010101" pitchFamily="2" charset="-122"/>
                  </a:rPr>
                  <a:t>质子</a:t>
                </a:r>
              </a:p>
            </p:txBody>
          </p:sp>
          <p:sp>
            <p:nvSpPr>
              <p:cNvPr id="270352" name="Rectangle 16">
                <a:extLst>
                  <a:ext uri="{FF2B5EF4-FFF2-40B4-BE49-F238E27FC236}">
                    <a16:creationId xmlns:a16="http://schemas.microsoft.com/office/drawing/2014/main" id="{1127B98C-9F98-4825-A1FC-7FDB05DD0FD2}"/>
                  </a:ext>
                </a:extLst>
              </p:cNvPr>
              <p:cNvSpPr>
                <a:spLocks noChangeArrowheads="1"/>
              </p:cNvSpPr>
              <p:nvPr/>
            </p:nvSpPr>
            <p:spPr bwMode="auto">
              <a:xfrm>
                <a:off x="4815" y="2833"/>
                <a:ext cx="769"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.999999</a:t>
                </a:r>
              </a:p>
            </p:txBody>
          </p:sp>
          <p:sp>
            <p:nvSpPr>
              <p:cNvPr id="270353" name="Rectangle 17">
                <a:extLst>
                  <a:ext uri="{FF2B5EF4-FFF2-40B4-BE49-F238E27FC236}">
                    <a16:creationId xmlns:a16="http://schemas.microsoft.com/office/drawing/2014/main" id="{84FAFC33-647D-418C-870F-AE96DD84FFA9}"/>
                  </a:ext>
                </a:extLst>
              </p:cNvPr>
              <p:cNvSpPr>
                <a:spLocks noChangeArrowheads="1"/>
              </p:cNvSpPr>
              <p:nvPr/>
            </p:nvSpPr>
            <p:spPr bwMode="auto">
              <a:xfrm>
                <a:off x="4047" y="2833"/>
                <a:ext cx="768"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.999999</a:t>
                </a:r>
              </a:p>
            </p:txBody>
          </p:sp>
          <p:sp>
            <p:nvSpPr>
              <p:cNvPr id="270354" name="Rectangle 18">
                <a:extLst>
                  <a:ext uri="{FF2B5EF4-FFF2-40B4-BE49-F238E27FC236}">
                    <a16:creationId xmlns:a16="http://schemas.microsoft.com/office/drawing/2014/main" id="{D3269C51-61F0-46E2-9B15-F7DE71346102}"/>
                  </a:ext>
                </a:extLst>
              </p:cNvPr>
              <p:cNvSpPr>
                <a:spLocks noChangeArrowheads="1"/>
              </p:cNvSpPr>
              <p:nvPr/>
            </p:nvSpPr>
            <p:spPr bwMode="auto">
              <a:xfrm>
                <a:off x="3278" y="2833"/>
                <a:ext cx="769"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.990396</a:t>
                </a:r>
              </a:p>
            </p:txBody>
          </p:sp>
          <p:sp>
            <p:nvSpPr>
              <p:cNvPr id="270355" name="Rectangle 19">
                <a:extLst>
                  <a:ext uri="{FF2B5EF4-FFF2-40B4-BE49-F238E27FC236}">
                    <a16:creationId xmlns:a16="http://schemas.microsoft.com/office/drawing/2014/main" id="{F9F12FE2-7DDF-4A9F-9901-02ED5E9BEC4F}"/>
                  </a:ext>
                </a:extLst>
              </p:cNvPr>
              <p:cNvSpPr>
                <a:spLocks noChangeArrowheads="1"/>
              </p:cNvSpPr>
              <p:nvPr/>
            </p:nvSpPr>
            <p:spPr bwMode="auto">
              <a:xfrm>
                <a:off x="2510" y="2833"/>
                <a:ext cx="768"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.071450</a:t>
                </a:r>
              </a:p>
            </p:txBody>
          </p:sp>
          <p:sp>
            <p:nvSpPr>
              <p:cNvPr id="270356" name="Rectangle 20">
                <a:extLst>
                  <a:ext uri="{FF2B5EF4-FFF2-40B4-BE49-F238E27FC236}">
                    <a16:creationId xmlns:a16="http://schemas.microsoft.com/office/drawing/2014/main" id="{38BDF28B-D4DF-499C-9D27-3E41A3E48852}"/>
                  </a:ext>
                </a:extLst>
              </p:cNvPr>
              <p:cNvSpPr>
                <a:spLocks noChangeArrowheads="1"/>
              </p:cNvSpPr>
              <p:nvPr/>
            </p:nvSpPr>
            <p:spPr bwMode="auto">
              <a:xfrm>
                <a:off x="1741" y="2833"/>
                <a:ext cx="769"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7.1631-3</a:t>
                </a:r>
              </a:p>
            </p:txBody>
          </p:sp>
          <p:sp>
            <p:nvSpPr>
              <p:cNvPr id="270357" name="Rectangle 21">
                <a:extLst>
                  <a:ext uri="{FF2B5EF4-FFF2-40B4-BE49-F238E27FC236}">
                    <a16:creationId xmlns:a16="http://schemas.microsoft.com/office/drawing/2014/main" id="{531A56D3-E564-4826-AD11-60A48CB6CCA8}"/>
                  </a:ext>
                </a:extLst>
              </p:cNvPr>
              <p:cNvSpPr>
                <a:spLocks noChangeArrowheads="1"/>
              </p:cNvSpPr>
              <p:nvPr/>
            </p:nvSpPr>
            <p:spPr bwMode="auto">
              <a:xfrm>
                <a:off x="973" y="2833"/>
                <a:ext cx="768"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7.1633-4</a:t>
                </a:r>
              </a:p>
            </p:txBody>
          </p:sp>
          <p:sp>
            <p:nvSpPr>
              <p:cNvPr id="270358" name="Rectangle 22">
                <a:extLst>
                  <a:ext uri="{FF2B5EF4-FFF2-40B4-BE49-F238E27FC236}">
                    <a16:creationId xmlns:a16="http://schemas.microsoft.com/office/drawing/2014/main" id="{92357E90-A5AB-415B-97D0-066C9262278C}"/>
                  </a:ext>
                </a:extLst>
              </p:cNvPr>
              <p:cNvSpPr>
                <a:spLocks noChangeArrowheads="1"/>
              </p:cNvSpPr>
              <p:nvPr/>
            </p:nvSpPr>
            <p:spPr bwMode="auto">
              <a:xfrm>
                <a:off x="204" y="2833"/>
                <a:ext cx="769"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l-GR" altLang="zh-CN" baseline="0">
                    <a:cs typeface="Arial" panose="020B0604020202020204" pitchFamily="34" charset="0"/>
                  </a:rPr>
                  <a:t>π</a:t>
                </a:r>
              </a:p>
            </p:txBody>
          </p:sp>
          <p:sp>
            <p:nvSpPr>
              <p:cNvPr id="270359" name="Rectangle 23">
                <a:extLst>
                  <a:ext uri="{FF2B5EF4-FFF2-40B4-BE49-F238E27FC236}">
                    <a16:creationId xmlns:a16="http://schemas.microsoft.com/office/drawing/2014/main" id="{078F82BC-115A-43DC-80ED-7CA850206550}"/>
                  </a:ext>
                </a:extLst>
              </p:cNvPr>
              <p:cNvSpPr>
                <a:spLocks noChangeArrowheads="1"/>
              </p:cNvSpPr>
              <p:nvPr/>
            </p:nvSpPr>
            <p:spPr bwMode="auto">
              <a:xfrm>
                <a:off x="4815" y="2275"/>
                <a:ext cx="769"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.999999</a:t>
                </a:r>
              </a:p>
            </p:txBody>
          </p:sp>
          <p:sp>
            <p:nvSpPr>
              <p:cNvPr id="270360" name="Rectangle 24">
                <a:extLst>
                  <a:ext uri="{FF2B5EF4-FFF2-40B4-BE49-F238E27FC236}">
                    <a16:creationId xmlns:a16="http://schemas.microsoft.com/office/drawing/2014/main" id="{680E4F67-F03F-407C-931D-C6D9AD6EF6F4}"/>
                  </a:ext>
                </a:extLst>
              </p:cNvPr>
              <p:cNvSpPr>
                <a:spLocks noChangeArrowheads="1"/>
              </p:cNvSpPr>
              <p:nvPr/>
            </p:nvSpPr>
            <p:spPr bwMode="auto">
              <a:xfrm>
                <a:off x="4047" y="2275"/>
                <a:ext cx="768"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.999999</a:t>
                </a:r>
              </a:p>
            </p:txBody>
          </p:sp>
          <p:sp>
            <p:nvSpPr>
              <p:cNvPr id="270361" name="Rectangle 25">
                <a:extLst>
                  <a:ext uri="{FF2B5EF4-FFF2-40B4-BE49-F238E27FC236}">
                    <a16:creationId xmlns:a16="http://schemas.microsoft.com/office/drawing/2014/main" id="{277E0629-92B7-4A11-8640-207C22895719}"/>
                  </a:ext>
                </a:extLst>
              </p:cNvPr>
              <p:cNvSpPr>
                <a:spLocks noChangeArrowheads="1"/>
              </p:cNvSpPr>
              <p:nvPr/>
            </p:nvSpPr>
            <p:spPr bwMode="auto">
              <a:xfrm>
                <a:off x="3278" y="2275"/>
                <a:ext cx="769"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.994460</a:t>
                </a:r>
              </a:p>
            </p:txBody>
          </p:sp>
          <p:sp>
            <p:nvSpPr>
              <p:cNvPr id="270362" name="Rectangle 26">
                <a:extLst>
                  <a:ext uri="{FF2B5EF4-FFF2-40B4-BE49-F238E27FC236}">
                    <a16:creationId xmlns:a16="http://schemas.microsoft.com/office/drawing/2014/main" id="{44282E06-BFC1-4172-98B9-A7C34157E3D6}"/>
                  </a:ext>
                </a:extLst>
              </p:cNvPr>
              <p:cNvSpPr>
                <a:spLocks noChangeArrowheads="1"/>
              </p:cNvSpPr>
              <p:nvPr/>
            </p:nvSpPr>
            <p:spPr bwMode="auto">
              <a:xfrm>
                <a:off x="2510" y="2275"/>
                <a:ext cx="768"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.094186</a:t>
                </a:r>
              </a:p>
            </p:txBody>
          </p:sp>
          <p:sp>
            <p:nvSpPr>
              <p:cNvPr id="270363" name="Rectangle 27">
                <a:extLst>
                  <a:ext uri="{FF2B5EF4-FFF2-40B4-BE49-F238E27FC236}">
                    <a16:creationId xmlns:a16="http://schemas.microsoft.com/office/drawing/2014/main" id="{25F0049A-12AD-4519-949C-A8FB4A2EBEEB}"/>
                  </a:ext>
                </a:extLst>
              </p:cNvPr>
              <p:cNvSpPr>
                <a:spLocks noChangeArrowheads="1"/>
              </p:cNvSpPr>
              <p:nvPr/>
            </p:nvSpPr>
            <p:spPr bwMode="auto">
              <a:xfrm>
                <a:off x="1741" y="2275"/>
                <a:ext cx="769"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9.4603-3</a:t>
                </a:r>
              </a:p>
            </p:txBody>
          </p:sp>
          <p:sp>
            <p:nvSpPr>
              <p:cNvPr id="270364" name="Rectangle 28">
                <a:extLst>
                  <a:ext uri="{FF2B5EF4-FFF2-40B4-BE49-F238E27FC236}">
                    <a16:creationId xmlns:a16="http://schemas.microsoft.com/office/drawing/2014/main" id="{33842145-D420-40DB-AFBE-FDC581E32178}"/>
                  </a:ext>
                </a:extLst>
              </p:cNvPr>
              <p:cNvSpPr>
                <a:spLocks noChangeArrowheads="1"/>
              </p:cNvSpPr>
              <p:nvPr/>
            </p:nvSpPr>
            <p:spPr bwMode="auto">
              <a:xfrm>
                <a:off x="973" y="2275"/>
                <a:ext cx="768"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9.4607-4</a:t>
                </a:r>
              </a:p>
            </p:txBody>
          </p:sp>
          <p:sp>
            <p:nvSpPr>
              <p:cNvPr id="270365" name="Rectangle 29">
                <a:extLst>
                  <a:ext uri="{FF2B5EF4-FFF2-40B4-BE49-F238E27FC236}">
                    <a16:creationId xmlns:a16="http://schemas.microsoft.com/office/drawing/2014/main" id="{1FEEFEDB-7A8A-44DD-A905-9E50523E281A}"/>
                  </a:ext>
                </a:extLst>
              </p:cNvPr>
              <p:cNvSpPr>
                <a:spLocks noChangeArrowheads="1"/>
              </p:cNvSpPr>
              <p:nvPr/>
            </p:nvSpPr>
            <p:spPr bwMode="auto">
              <a:xfrm>
                <a:off x="204" y="2275"/>
                <a:ext cx="769"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l-GR" altLang="zh-CN" baseline="0">
                    <a:cs typeface="Arial" panose="020B0604020202020204" pitchFamily="34" charset="0"/>
                  </a:rPr>
                  <a:t>μ</a:t>
                </a:r>
              </a:p>
            </p:txBody>
          </p:sp>
          <p:sp>
            <p:nvSpPr>
              <p:cNvPr id="270366" name="Rectangle 30">
                <a:extLst>
                  <a:ext uri="{FF2B5EF4-FFF2-40B4-BE49-F238E27FC236}">
                    <a16:creationId xmlns:a16="http://schemas.microsoft.com/office/drawing/2014/main" id="{512D395C-459A-48EC-944D-7EDB4DCE1ADB}"/>
                  </a:ext>
                </a:extLst>
              </p:cNvPr>
              <p:cNvSpPr>
                <a:spLocks noChangeArrowheads="1"/>
              </p:cNvSpPr>
              <p:nvPr/>
            </p:nvSpPr>
            <p:spPr bwMode="auto">
              <a:xfrm>
                <a:off x="4815" y="1718"/>
                <a:ext cx="769"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.999999</a:t>
                </a:r>
              </a:p>
            </p:txBody>
          </p:sp>
          <p:sp>
            <p:nvSpPr>
              <p:cNvPr id="270367" name="Rectangle 31">
                <a:extLst>
                  <a:ext uri="{FF2B5EF4-FFF2-40B4-BE49-F238E27FC236}">
                    <a16:creationId xmlns:a16="http://schemas.microsoft.com/office/drawing/2014/main" id="{B7C5329C-978E-49EE-B62F-BDF23A373A0E}"/>
                  </a:ext>
                </a:extLst>
              </p:cNvPr>
              <p:cNvSpPr>
                <a:spLocks noChangeArrowheads="1"/>
              </p:cNvSpPr>
              <p:nvPr/>
            </p:nvSpPr>
            <p:spPr bwMode="auto">
              <a:xfrm>
                <a:off x="4047" y="1718"/>
                <a:ext cx="768"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.999999</a:t>
                </a:r>
              </a:p>
            </p:txBody>
          </p:sp>
          <p:sp>
            <p:nvSpPr>
              <p:cNvPr id="270368" name="Rectangle 32">
                <a:extLst>
                  <a:ext uri="{FF2B5EF4-FFF2-40B4-BE49-F238E27FC236}">
                    <a16:creationId xmlns:a16="http://schemas.microsoft.com/office/drawing/2014/main" id="{95F65D37-2E17-41E9-ADDB-73E5C6CD4A01}"/>
                  </a:ext>
                </a:extLst>
              </p:cNvPr>
              <p:cNvSpPr>
                <a:spLocks noChangeArrowheads="1"/>
              </p:cNvSpPr>
              <p:nvPr/>
            </p:nvSpPr>
            <p:spPr bwMode="auto">
              <a:xfrm>
                <a:off x="3278" y="1718"/>
                <a:ext cx="769"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.999999</a:t>
                </a:r>
              </a:p>
            </p:txBody>
          </p:sp>
          <p:sp>
            <p:nvSpPr>
              <p:cNvPr id="270369" name="Rectangle 33">
                <a:extLst>
                  <a:ext uri="{FF2B5EF4-FFF2-40B4-BE49-F238E27FC236}">
                    <a16:creationId xmlns:a16="http://schemas.microsoft.com/office/drawing/2014/main" id="{679B32D3-366A-4C9E-A922-88F7525E65E8}"/>
                  </a:ext>
                </a:extLst>
              </p:cNvPr>
              <p:cNvSpPr>
                <a:spLocks noChangeArrowheads="1"/>
              </p:cNvSpPr>
              <p:nvPr/>
            </p:nvSpPr>
            <p:spPr bwMode="auto">
              <a:xfrm>
                <a:off x="2510" y="1718"/>
                <a:ext cx="768"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.998696</a:t>
                </a:r>
              </a:p>
            </p:txBody>
          </p:sp>
          <p:sp>
            <p:nvSpPr>
              <p:cNvPr id="270370" name="Rectangle 34">
                <a:extLst>
                  <a:ext uri="{FF2B5EF4-FFF2-40B4-BE49-F238E27FC236}">
                    <a16:creationId xmlns:a16="http://schemas.microsoft.com/office/drawing/2014/main" id="{C1217569-8A26-451E-AD28-3AD346579282}"/>
                  </a:ext>
                </a:extLst>
              </p:cNvPr>
              <p:cNvSpPr>
                <a:spLocks noChangeArrowheads="1"/>
              </p:cNvSpPr>
              <p:nvPr/>
            </p:nvSpPr>
            <p:spPr bwMode="auto">
              <a:xfrm>
                <a:off x="1741" y="1718"/>
                <a:ext cx="769"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.890475</a:t>
                </a:r>
              </a:p>
            </p:txBody>
          </p:sp>
          <p:sp>
            <p:nvSpPr>
              <p:cNvPr id="270371" name="Rectangle 35">
                <a:extLst>
                  <a:ext uri="{FF2B5EF4-FFF2-40B4-BE49-F238E27FC236}">
                    <a16:creationId xmlns:a16="http://schemas.microsoft.com/office/drawing/2014/main" id="{578675C3-E939-49C1-A2A4-61CC3AC70565}"/>
                  </a:ext>
                </a:extLst>
              </p:cNvPr>
              <p:cNvSpPr>
                <a:spLocks noChangeArrowheads="1"/>
              </p:cNvSpPr>
              <p:nvPr/>
            </p:nvSpPr>
            <p:spPr bwMode="auto">
              <a:xfrm>
                <a:off x="973" y="1718"/>
                <a:ext cx="768"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sz="2000" baseline="0"/>
                  <a:t>.192052</a:t>
                </a:r>
              </a:p>
            </p:txBody>
          </p:sp>
          <p:sp>
            <p:nvSpPr>
              <p:cNvPr id="270372" name="Rectangle 36">
                <a:extLst>
                  <a:ext uri="{FF2B5EF4-FFF2-40B4-BE49-F238E27FC236}">
                    <a16:creationId xmlns:a16="http://schemas.microsoft.com/office/drawing/2014/main" id="{BEDD43BE-B21F-4925-A06C-63190A6CA8EC}"/>
                  </a:ext>
                </a:extLst>
              </p:cNvPr>
              <p:cNvSpPr>
                <a:spLocks noChangeArrowheads="1"/>
              </p:cNvSpPr>
              <p:nvPr/>
            </p:nvSpPr>
            <p:spPr bwMode="auto">
              <a:xfrm>
                <a:off x="204" y="1718"/>
                <a:ext cx="769" cy="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zh-CN" altLang="en-US" sz="2400" b="1" baseline="0">
                    <a:ea typeface="华文中宋" panose="02010600040101010101" pitchFamily="2" charset="-122"/>
                  </a:rPr>
                  <a:t>电子</a:t>
                </a:r>
              </a:p>
            </p:txBody>
          </p:sp>
          <p:sp>
            <p:nvSpPr>
              <p:cNvPr id="270373" name="Rectangle 37">
                <a:extLst>
                  <a:ext uri="{FF2B5EF4-FFF2-40B4-BE49-F238E27FC236}">
                    <a16:creationId xmlns:a16="http://schemas.microsoft.com/office/drawing/2014/main" id="{0254B86C-D28B-4B9A-9097-B2E7FCDF7F6A}"/>
                  </a:ext>
                </a:extLst>
              </p:cNvPr>
              <p:cNvSpPr>
                <a:spLocks noChangeArrowheads="1"/>
              </p:cNvSpPr>
              <p:nvPr/>
            </p:nvSpPr>
            <p:spPr bwMode="auto">
              <a:xfrm>
                <a:off x="4815" y="1207"/>
                <a:ext cx="769" cy="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baseline="0"/>
                  <a:t>10</a:t>
                </a:r>
                <a:r>
                  <a:rPr lang="en-US" altLang="zh-CN"/>
                  <a:t>+7</a:t>
                </a:r>
              </a:p>
            </p:txBody>
          </p:sp>
          <p:sp>
            <p:nvSpPr>
              <p:cNvPr id="270374" name="Rectangle 38">
                <a:extLst>
                  <a:ext uri="{FF2B5EF4-FFF2-40B4-BE49-F238E27FC236}">
                    <a16:creationId xmlns:a16="http://schemas.microsoft.com/office/drawing/2014/main" id="{1E4E9263-F734-4402-A8C4-7BF6CC9AEB73}"/>
                  </a:ext>
                </a:extLst>
              </p:cNvPr>
              <p:cNvSpPr>
                <a:spLocks noChangeArrowheads="1"/>
              </p:cNvSpPr>
              <p:nvPr/>
            </p:nvSpPr>
            <p:spPr bwMode="auto">
              <a:xfrm>
                <a:off x="4047" y="1207"/>
                <a:ext cx="768" cy="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baseline="0"/>
                  <a:t>10</a:t>
                </a:r>
                <a:r>
                  <a:rPr lang="en-US" altLang="zh-CN"/>
                  <a:t>+5</a:t>
                </a:r>
              </a:p>
            </p:txBody>
          </p:sp>
          <p:sp>
            <p:nvSpPr>
              <p:cNvPr id="270375" name="Rectangle 39">
                <a:extLst>
                  <a:ext uri="{FF2B5EF4-FFF2-40B4-BE49-F238E27FC236}">
                    <a16:creationId xmlns:a16="http://schemas.microsoft.com/office/drawing/2014/main" id="{63D5476B-DD78-484E-B344-087D9830002F}"/>
                  </a:ext>
                </a:extLst>
              </p:cNvPr>
              <p:cNvSpPr>
                <a:spLocks noChangeArrowheads="1"/>
              </p:cNvSpPr>
              <p:nvPr/>
            </p:nvSpPr>
            <p:spPr bwMode="auto">
              <a:xfrm>
                <a:off x="3278" y="1207"/>
                <a:ext cx="769" cy="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baseline="0"/>
                  <a:t>10</a:t>
                </a:r>
                <a:r>
                  <a:rPr lang="en-US" altLang="zh-CN"/>
                  <a:t>+3</a:t>
                </a:r>
              </a:p>
            </p:txBody>
          </p:sp>
          <p:sp>
            <p:nvSpPr>
              <p:cNvPr id="270376" name="Rectangle 40">
                <a:extLst>
                  <a:ext uri="{FF2B5EF4-FFF2-40B4-BE49-F238E27FC236}">
                    <a16:creationId xmlns:a16="http://schemas.microsoft.com/office/drawing/2014/main" id="{A8EECB90-0310-4130-A9A7-456526F72718}"/>
                  </a:ext>
                </a:extLst>
              </p:cNvPr>
              <p:cNvSpPr>
                <a:spLocks noChangeArrowheads="1"/>
              </p:cNvSpPr>
              <p:nvPr/>
            </p:nvSpPr>
            <p:spPr bwMode="auto">
              <a:xfrm>
                <a:off x="2510" y="1207"/>
                <a:ext cx="768" cy="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baseline="0"/>
                  <a:t>10</a:t>
                </a:r>
                <a:r>
                  <a:rPr lang="en-US" altLang="zh-CN"/>
                  <a:t>+1</a:t>
                </a:r>
              </a:p>
            </p:txBody>
          </p:sp>
          <p:sp>
            <p:nvSpPr>
              <p:cNvPr id="270377" name="Rectangle 41">
                <a:extLst>
                  <a:ext uri="{FF2B5EF4-FFF2-40B4-BE49-F238E27FC236}">
                    <a16:creationId xmlns:a16="http://schemas.microsoft.com/office/drawing/2014/main" id="{0AB546C2-6FDF-4A0E-9AD2-A96FE29C8645}"/>
                  </a:ext>
                </a:extLst>
              </p:cNvPr>
              <p:cNvSpPr>
                <a:spLocks noChangeArrowheads="1"/>
              </p:cNvSpPr>
              <p:nvPr/>
            </p:nvSpPr>
            <p:spPr bwMode="auto">
              <a:xfrm>
                <a:off x="1741" y="1207"/>
                <a:ext cx="769" cy="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baseline="0"/>
                  <a:t>10</a:t>
                </a:r>
                <a:r>
                  <a:rPr lang="en-US" altLang="zh-CN"/>
                  <a:t>0</a:t>
                </a:r>
              </a:p>
            </p:txBody>
          </p:sp>
          <p:sp>
            <p:nvSpPr>
              <p:cNvPr id="270378" name="Rectangle 42">
                <a:extLst>
                  <a:ext uri="{FF2B5EF4-FFF2-40B4-BE49-F238E27FC236}">
                    <a16:creationId xmlns:a16="http://schemas.microsoft.com/office/drawing/2014/main" id="{48326A60-56C3-43CE-B30A-74E7D593220D}"/>
                  </a:ext>
                </a:extLst>
              </p:cNvPr>
              <p:cNvSpPr>
                <a:spLocks noChangeArrowheads="1"/>
              </p:cNvSpPr>
              <p:nvPr/>
            </p:nvSpPr>
            <p:spPr bwMode="auto">
              <a:xfrm>
                <a:off x="973" y="1207"/>
                <a:ext cx="768" cy="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r>
                  <a:rPr lang="en-US" altLang="zh-CN" baseline="0"/>
                  <a:t>10</a:t>
                </a:r>
                <a:r>
                  <a:rPr lang="en-US" altLang="zh-CN"/>
                  <a:t>-1</a:t>
                </a:r>
              </a:p>
            </p:txBody>
          </p:sp>
          <p:sp>
            <p:nvSpPr>
              <p:cNvPr id="270379" name="Rectangle 43">
                <a:extLst>
                  <a:ext uri="{FF2B5EF4-FFF2-40B4-BE49-F238E27FC236}">
                    <a16:creationId xmlns:a16="http://schemas.microsoft.com/office/drawing/2014/main" id="{4EDFD3E9-5076-4D26-918E-B69A48964C38}"/>
                  </a:ext>
                </a:extLst>
              </p:cNvPr>
              <p:cNvSpPr>
                <a:spLocks noChangeArrowheads="1"/>
              </p:cNvSpPr>
              <p:nvPr/>
            </p:nvSpPr>
            <p:spPr bwMode="auto">
              <a:xfrm>
                <a:off x="204" y="1207"/>
                <a:ext cx="769" cy="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A50021"/>
                  </a:buClr>
                  <a:buSzPct val="75000"/>
                  <a:buFont typeface="Wingdings" panose="05000000000000000000" pitchFamily="2" charset="2"/>
                  <a:buChar char="n"/>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lr>
                    <a:schemeClr val="accent2"/>
                  </a:buClr>
                  <a:buSzPct val="75000"/>
                  <a:buFont typeface="Wingdings" panose="05000000000000000000" pitchFamily="2" charset="2"/>
                  <a:buChar char="n"/>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lr>
                    <a:srgbClr val="666699"/>
                  </a:buClr>
                  <a:buSzPct val="70000"/>
                  <a:buFont typeface="Wingdings" panose="05000000000000000000" pitchFamily="2" charset="2"/>
                  <a:buChar char="n"/>
                  <a:defRPr kumimoji="1" sz="2000">
                    <a:solidFill>
                      <a:schemeClr val="tx1"/>
                    </a:solidFill>
                    <a:latin typeface="Times New Roman" panose="02020603050405020304" pitchFamily="18" charset="0"/>
                    <a:ea typeface="宋体" panose="02010600030101010101" pitchFamily="2" charset="-122"/>
                  </a:defRPr>
                </a:lvl3pPr>
                <a:lvl4pPr>
                  <a:spcBef>
                    <a:spcPct val="20000"/>
                  </a:spcBef>
                  <a:buSzPct val="60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4pPr>
                <a:lvl5pPr>
                  <a:spcBef>
                    <a:spcPct val="20000"/>
                  </a:spcBef>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hlink"/>
                  </a:buClr>
                  <a:buSzPct val="55000"/>
                  <a:buFont typeface="Wingdings" panose="05000000000000000000" pitchFamily="2" charset="2"/>
                  <a:buChar char="n"/>
                  <a:defRPr kumimoji="1">
                    <a:solidFill>
                      <a:schemeClr val="tx1"/>
                    </a:solidFill>
                    <a:latin typeface="Times New Roman" panose="02020603050405020304" pitchFamily="18" charset="0"/>
                    <a:ea typeface="宋体" panose="02010600030101010101" pitchFamily="2" charset="-122"/>
                  </a:defRPr>
                </a:lvl9pPr>
              </a:lstStyle>
              <a:p>
                <a:pPr>
                  <a:buFont typeface="Wingdings" panose="05000000000000000000" pitchFamily="2" charset="2"/>
                  <a:buNone/>
                </a:pPr>
                <a:endParaRPr lang="zh-CN" altLang="zh-CN" baseline="0"/>
              </a:p>
            </p:txBody>
          </p:sp>
          <p:sp>
            <p:nvSpPr>
              <p:cNvPr id="270380" name="Line 44">
                <a:extLst>
                  <a:ext uri="{FF2B5EF4-FFF2-40B4-BE49-F238E27FC236}">
                    <a16:creationId xmlns:a16="http://schemas.microsoft.com/office/drawing/2014/main" id="{92E10DBB-E031-45E0-B56C-24583F2DB5C2}"/>
                  </a:ext>
                </a:extLst>
              </p:cNvPr>
              <p:cNvSpPr>
                <a:spLocks noChangeShapeType="1"/>
              </p:cNvSpPr>
              <p:nvPr/>
            </p:nvSpPr>
            <p:spPr bwMode="auto">
              <a:xfrm>
                <a:off x="204" y="1207"/>
                <a:ext cx="538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81" name="Line 45">
                <a:extLst>
                  <a:ext uri="{FF2B5EF4-FFF2-40B4-BE49-F238E27FC236}">
                    <a16:creationId xmlns:a16="http://schemas.microsoft.com/office/drawing/2014/main" id="{08A50C84-EAFC-4075-A965-B23F9EAEFCE4}"/>
                  </a:ext>
                </a:extLst>
              </p:cNvPr>
              <p:cNvSpPr>
                <a:spLocks noChangeShapeType="1"/>
              </p:cNvSpPr>
              <p:nvPr/>
            </p:nvSpPr>
            <p:spPr bwMode="auto">
              <a:xfrm>
                <a:off x="204" y="1718"/>
                <a:ext cx="53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82" name="Line 46">
                <a:extLst>
                  <a:ext uri="{FF2B5EF4-FFF2-40B4-BE49-F238E27FC236}">
                    <a16:creationId xmlns:a16="http://schemas.microsoft.com/office/drawing/2014/main" id="{6123E158-6EB3-42D7-89DC-DDD59A98641A}"/>
                  </a:ext>
                </a:extLst>
              </p:cNvPr>
              <p:cNvSpPr>
                <a:spLocks noChangeShapeType="1"/>
              </p:cNvSpPr>
              <p:nvPr/>
            </p:nvSpPr>
            <p:spPr bwMode="auto">
              <a:xfrm>
                <a:off x="204" y="2275"/>
                <a:ext cx="53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83" name="Line 47">
                <a:extLst>
                  <a:ext uri="{FF2B5EF4-FFF2-40B4-BE49-F238E27FC236}">
                    <a16:creationId xmlns:a16="http://schemas.microsoft.com/office/drawing/2014/main" id="{1E0C6401-B2C5-4D43-BCB6-18B7F00A7CFE}"/>
                  </a:ext>
                </a:extLst>
              </p:cNvPr>
              <p:cNvSpPr>
                <a:spLocks noChangeShapeType="1"/>
              </p:cNvSpPr>
              <p:nvPr/>
            </p:nvSpPr>
            <p:spPr bwMode="auto">
              <a:xfrm>
                <a:off x="204" y="2833"/>
                <a:ext cx="53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84" name="Line 48">
                <a:extLst>
                  <a:ext uri="{FF2B5EF4-FFF2-40B4-BE49-F238E27FC236}">
                    <a16:creationId xmlns:a16="http://schemas.microsoft.com/office/drawing/2014/main" id="{65F04865-6668-4618-BC75-CD0C8A719762}"/>
                  </a:ext>
                </a:extLst>
              </p:cNvPr>
              <p:cNvSpPr>
                <a:spLocks noChangeShapeType="1"/>
              </p:cNvSpPr>
              <p:nvPr/>
            </p:nvSpPr>
            <p:spPr bwMode="auto">
              <a:xfrm>
                <a:off x="204" y="3390"/>
                <a:ext cx="53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85" name="Line 49">
                <a:extLst>
                  <a:ext uri="{FF2B5EF4-FFF2-40B4-BE49-F238E27FC236}">
                    <a16:creationId xmlns:a16="http://schemas.microsoft.com/office/drawing/2014/main" id="{C8A9EC8D-53C0-4127-9648-05E210B75AF7}"/>
                  </a:ext>
                </a:extLst>
              </p:cNvPr>
              <p:cNvSpPr>
                <a:spLocks noChangeShapeType="1"/>
              </p:cNvSpPr>
              <p:nvPr/>
            </p:nvSpPr>
            <p:spPr bwMode="auto">
              <a:xfrm>
                <a:off x="204" y="3947"/>
                <a:ext cx="5380"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86" name="Line 50">
                <a:extLst>
                  <a:ext uri="{FF2B5EF4-FFF2-40B4-BE49-F238E27FC236}">
                    <a16:creationId xmlns:a16="http://schemas.microsoft.com/office/drawing/2014/main" id="{B379D506-1056-44E4-99A9-5D37904AEC0A}"/>
                  </a:ext>
                </a:extLst>
              </p:cNvPr>
              <p:cNvSpPr>
                <a:spLocks noChangeShapeType="1"/>
              </p:cNvSpPr>
              <p:nvPr/>
            </p:nvSpPr>
            <p:spPr bwMode="auto">
              <a:xfrm>
                <a:off x="204" y="1207"/>
                <a:ext cx="0" cy="274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87" name="Line 51">
                <a:extLst>
                  <a:ext uri="{FF2B5EF4-FFF2-40B4-BE49-F238E27FC236}">
                    <a16:creationId xmlns:a16="http://schemas.microsoft.com/office/drawing/2014/main" id="{82DEE148-4806-483F-9848-DD0FFA076750}"/>
                  </a:ext>
                </a:extLst>
              </p:cNvPr>
              <p:cNvSpPr>
                <a:spLocks noChangeShapeType="1"/>
              </p:cNvSpPr>
              <p:nvPr/>
            </p:nvSpPr>
            <p:spPr bwMode="auto">
              <a:xfrm>
                <a:off x="973" y="1207"/>
                <a:ext cx="0" cy="27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88" name="Line 52">
                <a:extLst>
                  <a:ext uri="{FF2B5EF4-FFF2-40B4-BE49-F238E27FC236}">
                    <a16:creationId xmlns:a16="http://schemas.microsoft.com/office/drawing/2014/main" id="{C1AB3038-7C92-4B5C-98E4-2069A90C7FC9}"/>
                  </a:ext>
                </a:extLst>
              </p:cNvPr>
              <p:cNvSpPr>
                <a:spLocks noChangeShapeType="1"/>
              </p:cNvSpPr>
              <p:nvPr/>
            </p:nvSpPr>
            <p:spPr bwMode="auto">
              <a:xfrm>
                <a:off x="1741" y="1207"/>
                <a:ext cx="0" cy="27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89" name="Line 53">
                <a:extLst>
                  <a:ext uri="{FF2B5EF4-FFF2-40B4-BE49-F238E27FC236}">
                    <a16:creationId xmlns:a16="http://schemas.microsoft.com/office/drawing/2014/main" id="{BF0A546F-7092-4C73-8599-FC0A615AEAA7}"/>
                  </a:ext>
                </a:extLst>
              </p:cNvPr>
              <p:cNvSpPr>
                <a:spLocks noChangeShapeType="1"/>
              </p:cNvSpPr>
              <p:nvPr/>
            </p:nvSpPr>
            <p:spPr bwMode="auto">
              <a:xfrm>
                <a:off x="2510" y="1207"/>
                <a:ext cx="0" cy="27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90" name="Line 54">
                <a:extLst>
                  <a:ext uri="{FF2B5EF4-FFF2-40B4-BE49-F238E27FC236}">
                    <a16:creationId xmlns:a16="http://schemas.microsoft.com/office/drawing/2014/main" id="{8CC4BBAA-3CDC-4B75-B1C8-E651B788102B}"/>
                  </a:ext>
                </a:extLst>
              </p:cNvPr>
              <p:cNvSpPr>
                <a:spLocks noChangeShapeType="1"/>
              </p:cNvSpPr>
              <p:nvPr/>
            </p:nvSpPr>
            <p:spPr bwMode="auto">
              <a:xfrm>
                <a:off x="3278" y="1207"/>
                <a:ext cx="0" cy="27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91" name="Line 55">
                <a:extLst>
                  <a:ext uri="{FF2B5EF4-FFF2-40B4-BE49-F238E27FC236}">
                    <a16:creationId xmlns:a16="http://schemas.microsoft.com/office/drawing/2014/main" id="{5081BC99-DECE-41A7-93ED-D554FDABEEA0}"/>
                  </a:ext>
                </a:extLst>
              </p:cNvPr>
              <p:cNvSpPr>
                <a:spLocks noChangeShapeType="1"/>
              </p:cNvSpPr>
              <p:nvPr/>
            </p:nvSpPr>
            <p:spPr bwMode="auto">
              <a:xfrm>
                <a:off x="4047" y="1207"/>
                <a:ext cx="0" cy="27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92" name="Line 56">
                <a:extLst>
                  <a:ext uri="{FF2B5EF4-FFF2-40B4-BE49-F238E27FC236}">
                    <a16:creationId xmlns:a16="http://schemas.microsoft.com/office/drawing/2014/main" id="{A8680C1C-1F7F-4558-A073-36DCDEFD70FF}"/>
                  </a:ext>
                </a:extLst>
              </p:cNvPr>
              <p:cNvSpPr>
                <a:spLocks noChangeShapeType="1"/>
              </p:cNvSpPr>
              <p:nvPr/>
            </p:nvSpPr>
            <p:spPr bwMode="auto">
              <a:xfrm>
                <a:off x="4815" y="1207"/>
                <a:ext cx="0" cy="27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93" name="Line 57">
                <a:extLst>
                  <a:ext uri="{FF2B5EF4-FFF2-40B4-BE49-F238E27FC236}">
                    <a16:creationId xmlns:a16="http://schemas.microsoft.com/office/drawing/2014/main" id="{B392C408-BC4C-4FC1-8695-E0B6478A7746}"/>
                  </a:ext>
                </a:extLst>
              </p:cNvPr>
              <p:cNvSpPr>
                <a:spLocks noChangeShapeType="1"/>
              </p:cNvSpPr>
              <p:nvPr/>
            </p:nvSpPr>
            <p:spPr bwMode="auto">
              <a:xfrm>
                <a:off x="5584" y="1207"/>
                <a:ext cx="0" cy="274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0394" name="Line 58">
              <a:extLst>
                <a:ext uri="{FF2B5EF4-FFF2-40B4-BE49-F238E27FC236}">
                  <a16:creationId xmlns:a16="http://schemas.microsoft.com/office/drawing/2014/main" id="{32AECD6F-0CB4-4503-863A-5C4BD909414B}"/>
                </a:ext>
              </a:extLst>
            </p:cNvPr>
            <p:cNvSpPr>
              <a:spLocks noChangeShapeType="1"/>
            </p:cNvSpPr>
            <p:nvPr/>
          </p:nvSpPr>
          <p:spPr bwMode="auto">
            <a:xfrm>
              <a:off x="431" y="1207"/>
              <a:ext cx="499" cy="4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0395" name="Text Box 59">
              <a:extLst>
                <a:ext uri="{FF2B5EF4-FFF2-40B4-BE49-F238E27FC236}">
                  <a16:creationId xmlns:a16="http://schemas.microsoft.com/office/drawing/2014/main" id="{B9A38B56-C6C6-49EC-9143-D711635AF2E9}"/>
                </a:ext>
              </a:extLst>
            </p:cNvPr>
            <p:cNvSpPr txBox="1">
              <a:spLocks noChangeArrowheads="1"/>
            </p:cNvSpPr>
            <p:nvPr/>
          </p:nvSpPr>
          <p:spPr bwMode="auto">
            <a:xfrm>
              <a:off x="703" y="1434"/>
              <a:ext cx="342"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200" baseline="0">
                  <a:latin typeface="Arial" panose="020B0604020202020204" pitchFamily="34" charset="0"/>
                  <a:ea typeface="宋体" panose="02010600030101010101" pitchFamily="2" charset="-122"/>
                </a:rPr>
                <a:t>MeV</a:t>
              </a:r>
            </a:p>
          </p:txBody>
        </p:sp>
        <p:sp>
          <p:nvSpPr>
            <p:cNvPr id="270396" name="Text Box 60">
              <a:extLst>
                <a:ext uri="{FF2B5EF4-FFF2-40B4-BE49-F238E27FC236}">
                  <a16:creationId xmlns:a16="http://schemas.microsoft.com/office/drawing/2014/main" id="{EE8855A5-3411-4972-A4E7-14492697B62E}"/>
                </a:ext>
              </a:extLst>
            </p:cNvPr>
            <p:cNvSpPr txBox="1">
              <a:spLocks noChangeArrowheads="1"/>
            </p:cNvSpPr>
            <p:nvPr/>
          </p:nvSpPr>
          <p:spPr bwMode="auto">
            <a:xfrm>
              <a:off x="385" y="2025"/>
              <a:ext cx="433"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800" baseline="0">
                  <a:latin typeface="Arial" panose="020B0604020202020204" pitchFamily="34" charset="0"/>
                  <a:ea typeface="宋体" panose="02010600030101010101" pitchFamily="2" charset="-122"/>
                </a:rPr>
                <a:t>.511</a:t>
              </a:r>
            </a:p>
          </p:txBody>
        </p:sp>
        <p:sp>
          <p:nvSpPr>
            <p:cNvPr id="270397" name="Text Box 61">
              <a:extLst>
                <a:ext uri="{FF2B5EF4-FFF2-40B4-BE49-F238E27FC236}">
                  <a16:creationId xmlns:a16="http://schemas.microsoft.com/office/drawing/2014/main" id="{778F05DB-02F4-4B0B-A734-FCBDC5AF4780}"/>
                </a:ext>
              </a:extLst>
            </p:cNvPr>
            <p:cNvSpPr txBox="1">
              <a:spLocks noChangeArrowheads="1"/>
            </p:cNvSpPr>
            <p:nvPr/>
          </p:nvSpPr>
          <p:spPr bwMode="auto">
            <a:xfrm>
              <a:off x="341" y="2568"/>
              <a:ext cx="519"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800" baseline="0">
                  <a:latin typeface="Arial" panose="020B0604020202020204" pitchFamily="34" charset="0"/>
                  <a:ea typeface="宋体" panose="02010600030101010101" pitchFamily="2" charset="-122"/>
                </a:rPr>
                <a:t>105.7</a:t>
              </a:r>
            </a:p>
          </p:txBody>
        </p:sp>
        <p:sp>
          <p:nvSpPr>
            <p:cNvPr id="270398" name="Text Box 62">
              <a:extLst>
                <a:ext uri="{FF2B5EF4-FFF2-40B4-BE49-F238E27FC236}">
                  <a16:creationId xmlns:a16="http://schemas.microsoft.com/office/drawing/2014/main" id="{CEF5FEAB-01F2-4711-9BA1-C257A2A4C26F}"/>
                </a:ext>
              </a:extLst>
            </p:cNvPr>
            <p:cNvSpPr txBox="1">
              <a:spLocks noChangeArrowheads="1"/>
            </p:cNvSpPr>
            <p:nvPr/>
          </p:nvSpPr>
          <p:spPr bwMode="auto">
            <a:xfrm>
              <a:off x="341" y="3113"/>
              <a:ext cx="519"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800" baseline="0">
                  <a:latin typeface="Arial" panose="020B0604020202020204" pitchFamily="34" charset="0"/>
                  <a:ea typeface="宋体" panose="02010600030101010101" pitchFamily="2" charset="-122"/>
                </a:rPr>
                <a:t>139.6</a:t>
              </a:r>
            </a:p>
          </p:txBody>
        </p:sp>
        <p:sp>
          <p:nvSpPr>
            <p:cNvPr id="270399" name="Text Box 63">
              <a:extLst>
                <a:ext uri="{FF2B5EF4-FFF2-40B4-BE49-F238E27FC236}">
                  <a16:creationId xmlns:a16="http://schemas.microsoft.com/office/drawing/2014/main" id="{71079F8C-BD23-474D-91BD-94083C7C921D}"/>
                </a:ext>
              </a:extLst>
            </p:cNvPr>
            <p:cNvSpPr txBox="1">
              <a:spLocks noChangeArrowheads="1"/>
            </p:cNvSpPr>
            <p:nvPr/>
          </p:nvSpPr>
          <p:spPr bwMode="auto">
            <a:xfrm>
              <a:off x="385" y="3702"/>
              <a:ext cx="520"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800" baseline="0">
                  <a:latin typeface="Arial" panose="020B0604020202020204" pitchFamily="34" charset="0"/>
                  <a:ea typeface="宋体" panose="02010600030101010101" pitchFamily="2" charset="-122"/>
                </a:rPr>
                <a:t>938.3</a:t>
              </a:r>
            </a:p>
          </p:txBody>
        </p:sp>
      </p:grpSp>
      <p:sp>
        <p:nvSpPr>
          <p:cNvPr id="270400" name="Rectangle 64">
            <a:extLst>
              <a:ext uri="{FF2B5EF4-FFF2-40B4-BE49-F238E27FC236}">
                <a16:creationId xmlns:a16="http://schemas.microsoft.com/office/drawing/2014/main" id="{5CB651A3-4754-4F18-AD80-75A414A495CA}"/>
              </a:ext>
            </a:extLst>
          </p:cNvPr>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70401" name="Rectangle 65">
            <a:extLst>
              <a:ext uri="{FF2B5EF4-FFF2-40B4-BE49-F238E27FC236}">
                <a16:creationId xmlns:a16="http://schemas.microsoft.com/office/drawing/2014/main" id="{AD5700D3-8D96-4861-BB36-A524CE86A040}"/>
              </a:ext>
            </a:extLst>
          </p:cNvPr>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70402" name="Object 66">
            <a:extLst>
              <a:ext uri="{FF2B5EF4-FFF2-40B4-BE49-F238E27FC236}">
                <a16:creationId xmlns:a16="http://schemas.microsoft.com/office/drawing/2014/main" id="{574E208C-7A40-4A65-86EA-05993AB0269E}"/>
              </a:ext>
            </a:extLst>
          </p:cNvPr>
          <p:cNvGraphicFramePr>
            <a:graphicFrameLocks noChangeAspect="1"/>
          </p:cNvGraphicFramePr>
          <p:nvPr/>
        </p:nvGraphicFramePr>
        <p:xfrm>
          <a:off x="2484438" y="5445125"/>
          <a:ext cx="3317875" cy="944563"/>
        </p:xfrm>
        <a:graphic>
          <a:graphicData uri="http://schemas.openxmlformats.org/presentationml/2006/ole">
            <mc:AlternateContent xmlns:mc="http://schemas.openxmlformats.org/markup-compatibility/2006">
              <mc:Choice xmlns:v="urn:schemas-microsoft-com:vml" Requires="v">
                <p:oleObj spid="_x0000_s270404" name="Equation" r:id="rId4" imgW="1409400" imgH="419040" progId="Equation.DSMT4">
                  <p:embed/>
                </p:oleObj>
              </mc:Choice>
              <mc:Fallback>
                <p:oleObj name="Equation" r:id="rId4" imgW="1409400" imgH="419040" progId="Equation.DSMT4">
                  <p:embed/>
                  <p:pic>
                    <p:nvPicPr>
                      <p:cNvPr id="0" name="Object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5445125"/>
                        <a:ext cx="3317875" cy="944563"/>
                      </a:xfrm>
                      <a:prstGeom prst="rect">
                        <a:avLst/>
                      </a:prstGeom>
                      <a:solidFill>
                        <a:schemeClr val="hlink"/>
                      </a:solidFill>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descr="Ok">
            <a:extLst>
              <a:ext uri="{FF2B5EF4-FFF2-40B4-BE49-F238E27FC236}">
                <a16:creationId xmlns:a16="http://schemas.microsoft.com/office/drawing/2014/main" id="{254B18E7-F4B3-4DB9-8A4C-A47D84637B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657600"/>
            <a:ext cx="3149600" cy="2362200"/>
          </a:xfrm>
          <a:prstGeom prst="rect">
            <a:avLst/>
          </a:prstGeom>
          <a:noFill/>
          <a:extLst>
            <a:ext uri="{909E8E84-426E-40DD-AFC4-6F175D3DCCD1}">
              <a14:hiddenFill xmlns:a14="http://schemas.microsoft.com/office/drawing/2010/main">
                <a:solidFill>
                  <a:srgbClr val="FFFFFF"/>
                </a:solidFill>
              </a14:hiddenFill>
            </a:ext>
          </a:extLst>
        </p:spPr>
      </p:pic>
      <p:sp>
        <p:nvSpPr>
          <p:cNvPr id="165891" name="Text Box 3">
            <a:extLst>
              <a:ext uri="{FF2B5EF4-FFF2-40B4-BE49-F238E27FC236}">
                <a16:creationId xmlns:a16="http://schemas.microsoft.com/office/drawing/2014/main" id="{3A828E53-75F8-4DF0-A84E-B8EA91CC6B62}"/>
              </a:ext>
            </a:extLst>
          </p:cNvPr>
          <p:cNvSpPr txBox="1">
            <a:spLocks noChangeArrowheads="1"/>
          </p:cNvSpPr>
          <p:nvPr/>
        </p:nvSpPr>
        <p:spPr bwMode="auto">
          <a:xfrm>
            <a:off x="2133600" y="1828800"/>
            <a:ext cx="4511675"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6600" b="1" baseline="0">
                <a:solidFill>
                  <a:srgbClr val="4A7B39"/>
                </a:solidFill>
                <a:latin typeface="Coronet" pitchFamily="66" charset="0"/>
                <a:ea typeface="MS PGothic" panose="020B0600070205080204" pitchFamily="34" charset="-128"/>
              </a:rPr>
              <a:t>THE     END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5891"/>
                                        </p:tgtEl>
                                        <p:attrNameLst>
                                          <p:attrName>style.visibility</p:attrName>
                                        </p:attrNameLst>
                                      </p:cBhvr>
                                      <p:to>
                                        <p:strVal val="visible"/>
                                      </p:to>
                                    </p:set>
                                    <p:anim calcmode="lin" valueType="num">
                                      <p:cBhvr additive="base">
                                        <p:cTn id="7" dur="500" fill="hold"/>
                                        <p:tgtEl>
                                          <p:spTgt spid="165891"/>
                                        </p:tgtEl>
                                        <p:attrNameLst>
                                          <p:attrName>ppt_x</p:attrName>
                                        </p:attrNameLst>
                                      </p:cBhvr>
                                      <p:tavLst>
                                        <p:tav tm="0">
                                          <p:val>
                                            <p:strVal val="0-#ppt_w/2"/>
                                          </p:val>
                                        </p:tav>
                                        <p:tav tm="100000">
                                          <p:val>
                                            <p:strVal val="#ppt_x"/>
                                          </p:val>
                                        </p:tav>
                                      </p:tavLst>
                                    </p:anim>
                                    <p:anim calcmode="lin" valueType="num">
                                      <p:cBhvr additive="base">
                                        <p:cTn id="8" dur="500" fill="hold"/>
                                        <p:tgtEl>
                                          <p:spTgt spid="16589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65890"/>
                                        </p:tgtEl>
                                        <p:attrNameLst>
                                          <p:attrName>style.visibility</p:attrName>
                                        </p:attrNameLst>
                                      </p:cBhvr>
                                      <p:to>
                                        <p:strVal val="visible"/>
                                      </p:to>
                                    </p:set>
                                    <p:anim calcmode="lin" valueType="num">
                                      <p:cBhvr additive="base">
                                        <p:cTn id="13" dur="500" fill="hold"/>
                                        <p:tgtEl>
                                          <p:spTgt spid="165890"/>
                                        </p:tgtEl>
                                        <p:attrNameLst>
                                          <p:attrName>ppt_x</p:attrName>
                                        </p:attrNameLst>
                                      </p:cBhvr>
                                      <p:tavLst>
                                        <p:tav tm="0">
                                          <p:val>
                                            <p:strVal val="0-#ppt_w/2"/>
                                          </p:val>
                                        </p:tav>
                                        <p:tav tm="100000">
                                          <p:val>
                                            <p:strVal val="#ppt_x"/>
                                          </p:val>
                                        </p:tav>
                                      </p:tavLst>
                                    </p:anim>
                                    <p:anim calcmode="lin" valueType="num">
                                      <p:cBhvr additive="base">
                                        <p:cTn id="14" dur="500" fill="hold"/>
                                        <p:tgtEl>
                                          <p:spTgt spid="1658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2" name="Rectangle 4">
            <a:extLst>
              <a:ext uri="{FF2B5EF4-FFF2-40B4-BE49-F238E27FC236}">
                <a16:creationId xmlns:a16="http://schemas.microsoft.com/office/drawing/2014/main" id="{FF10F040-FF22-4A94-92F3-683337E3AEE2}"/>
              </a:ext>
            </a:extLst>
          </p:cNvPr>
          <p:cNvSpPr>
            <a:spLocks noChangeArrowheads="1"/>
          </p:cNvSpPr>
          <p:nvPr/>
        </p:nvSpPr>
        <p:spPr bwMode="auto">
          <a:xfrm>
            <a:off x="900113" y="1196975"/>
            <a:ext cx="7561262" cy="272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baseline="0">
                <a:solidFill>
                  <a:srgbClr val="000066"/>
                </a:solidFill>
              </a:rPr>
              <a:t>        </a:t>
            </a:r>
            <a:r>
              <a:rPr lang="zh-CN" altLang="en-US" b="1" baseline="0">
                <a:solidFill>
                  <a:srgbClr val="000066"/>
                </a:solidFill>
              </a:rPr>
              <a:t>但</a:t>
            </a:r>
            <a:r>
              <a:rPr lang="en-US" altLang="zh-CN" b="1" i="1" baseline="0">
                <a:solidFill>
                  <a:srgbClr val="000066"/>
                </a:solidFill>
                <a:ea typeface="宋体" panose="02010600030101010101" pitchFamily="2" charset="-122"/>
              </a:rPr>
              <a:t>A</a:t>
            </a:r>
            <a:r>
              <a:rPr lang="en-US" altLang="zh-CN" b="1" baseline="0">
                <a:solidFill>
                  <a:srgbClr val="000066"/>
                </a:solidFill>
                <a:ea typeface="宋体" panose="02010600030101010101" pitchFamily="2" charset="-122"/>
              </a:rPr>
              <a:t>. </a:t>
            </a:r>
            <a:r>
              <a:rPr lang="en-US" altLang="zh-CN" b="1" i="1" baseline="0">
                <a:solidFill>
                  <a:srgbClr val="000066"/>
                </a:solidFill>
                <a:ea typeface="宋体" panose="02010600030101010101" pitchFamily="2" charset="-122"/>
              </a:rPr>
              <a:t>Einstein </a:t>
            </a:r>
            <a:r>
              <a:rPr lang="zh-CN" altLang="en-US" b="1" baseline="0">
                <a:solidFill>
                  <a:srgbClr val="000066"/>
                </a:solidFill>
              </a:rPr>
              <a:t>反对</a:t>
            </a:r>
            <a:r>
              <a:rPr lang="en-US" altLang="zh-CN" b="1" i="1" baseline="0">
                <a:solidFill>
                  <a:srgbClr val="000066"/>
                </a:solidFill>
                <a:ea typeface="宋体" panose="02010600030101010101" pitchFamily="2" charset="-122"/>
              </a:rPr>
              <a:t>M</a:t>
            </a:r>
            <a:r>
              <a:rPr lang="en-US" altLang="zh-CN" b="1" baseline="0">
                <a:solidFill>
                  <a:srgbClr val="000066"/>
                </a:solidFill>
                <a:ea typeface="宋体" panose="02010600030101010101" pitchFamily="2" charset="-122"/>
              </a:rPr>
              <a:t>. </a:t>
            </a:r>
            <a:r>
              <a:rPr lang="en-US" altLang="zh-CN" b="1" i="1" baseline="0">
                <a:solidFill>
                  <a:srgbClr val="000066"/>
                </a:solidFill>
                <a:ea typeface="宋体" panose="02010600030101010101" pitchFamily="2" charset="-122"/>
              </a:rPr>
              <a:t>Born </a:t>
            </a:r>
            <a:r>
              <a:rPr lang="zh-CN" altLang="en-US" b="1" baseline="0">
                <a:solidFill>
                  <a:srgbClr val="000066"/>
                </a:solidFill>
              </a:rPr>
              <a:t>的作法，他认为“几率”意味着上帝（自然）玩骰子，这是不可能的。采用几率的办法是权宜之计，实际上有隐参数待发现，因此他认为量子力学对物理实在描述是不完备的，只是一种系综描述。最近的实验和理论研究大都支持哥本哈根学派，但作者相信爱因斯坦的预言必将是正确的。</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Rectangle 4">
            <a:extLst>
              <a:ext uri="{FF2B5EF4-FFF2-40B4-BE49-F238E27FC236}">
                <a16:creationId xmlns:a16="http://schemas.microsoft.com/office/drawing/2014/main" id="{5191D51D-C1E7-4559-8C16-21272CEC3177}"/>
              </a:ext>
            </a:extLst>
          </p:cNvPr>
          <p:cNvSpPr>
            <a:spLocks noChangeArrowheads="1"/>
          </p:cNvSpPr>
          <p:nvPr/>
        </p:nvSpPr>
        <p:spPr bwMode="auto">
          <a:xfrm>
            <a:off x="539750" y="765175"/>
            <a:ext cx="8604250" cy="578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b="1" baseline="0">
                <a:solidFill>
                  <a:srgbClr val="990033"/>
                </a:solidFill>
              </a:rPr>
              <a:t>4. </a:t>
            </a:r>
            <a:r>
              <a:rPr lang="en-US" altLang="zh-CN" b="1" i="1" baseline="0">
                <a:solidFill>
                  <a:srgbClr val="990033"/>
                </a:solidFill>
              </a:rPr>
              <a:t>Bohr</a:t>
            </a:r>
            <a:r>
              <a:rPr lang="zh-CN" altLang="en-US" b="1" baseline="0">
                <a:solidFill>
                  <a:srgbClr val="990033"/>
                </a:solidFill>
              </a:rPr>
              <a:t>互补原理</a:t>
            </a:r>
          </a:p>
          <a:p>
            <a:pPr>
              <a:lnSpc>
                <a:spcPct val="120000"/>
              </a:lnSpc>
            </a:pPr>
            <a:endParaRPr lang="zh-CN" altLang="en-US" b="1" baseline="0">
              <a:solidFill>
                <a:srgbClr val="000066"/>
              </a:solidFill>
            </a:endParaRPr>
          </a:p>
          <a:p>
            <a:pPr>
              <a:lnSpc>
                <a:spcPct val="120000"/>
              </a:lnSpc>
            </a:pPr>
            <a:r>
              <a:rPr lang="zh-CN" altLang="en-US" b="1" baseline="0">
                <a:solidFill>
                  <a:srgbClr val="000066"/>
                </a:solidFill>
              </a:rPr>
              <a:t>        </a:t>
            </a:r>
            <a:r>
              <a:rPr lang="en-US" altLang="zh-CN" b="1" baseline="0">
                <a:solidFill>
                  <a:srgbClr val="000066"/>
                </a:solidFill>
              </a:rPr>
              <a:t>1927</a:t>
            </a:r>
            <a:r>
              <a:rPr lang="zh-CN" altLang="en-US" b="1" baseline="0">
                <a:solidFill>
                  <a:srgbClr val="000066"/>
                </a:solidFill>
              </a:rPr>
              <a:t>年，为解释波粒二象性、测不准关系和波函数几率统计的问题，</a:t>
            </a:r>
            <a:r>
              <a:rPr lang="en-US" altLang="zh-CN" b="1" i="1" baseline="0">
                <a:solidFill>
                  <a:srgbClr val="000066"/>
                </a:solidFill>
              </a:rPr>
              <a:t>N</a:t>
            </a:r>
            <a:r>
              <a:rPr lang="en-US" altLang="zh-CN" b="1" baseline="0">
                <a:solidFill>
                  <a:srgbClr val="000066"/>
                </a:solidFill>
              </a:rPr>
              <a:t>.</a:t>
            </a:r>
            <a:r>
              <a:rPr lang="en-US" altLang="zh-CN" b="1" i="1" baseline="0">
                <a:solidFill>
                  <a:srgbClr val="000066"/>
                </a:solidFill>
              </a:rPr>
              <a:t>Bohr</a:t>
            </a:r>
            <a:r>
              <a:rPr lang="zh-CN" altLang="en-US" b="1" baseline="0">
                <a:solidFill>
                  <a:srgbClr val="000066"/>
                </a:solidFill>
              </a:rPr>
              <a:t>提出了著名的互补原理：量子现象的时空坐标和能量动量，既然不能同时在同一个实验中表现出来，而只能各自在相互排斥的不同的实验条件下表现出来，那就说明，它们当然也就不能直接同时并存，即不能统一在一个图景中。因此只能用相互排斥的观念来反映。所以波和粒子这两个经典概念，在描述量 子现象时是互斥的。但这两概念在描述量子现象时又是缺一不可的，而且它们的总体已经穷尽了有关微观客体的一切可能的知识，或者说已经提供了量子现象的详尽无遗的描述。就是在这样意义上，玻尔认为，波和粒子是互补的，互补不同于统一。</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1" name="Rectangle 5">
            <a:extLst>
              <a:ext uri="{FF2B5EF4-FFF2-40B4-BE49-F238E27FC236}">
                <a16:creationId xmlns:a16="http://schemas.microsoft.com/office/drawing/2014/main" id="{198465CA-87F0-4907-9AB4-132393CE27B4}"/>
              </a:ext>
            </a:extLst>
          </p:cNvPr>
          <p:cNvSpPr>
            <a:spLocks noChangeArrowheads="1"/>
          </p:cNvSpPr>
          <p:nvPr/>
        </p:nvSpPr>
        <p:spPr bwMode="auto">
          <a:xfrm>
            <a:off x="539750" y="693738"/>
            <a:ext cx="8604250" cy="578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b="1" baseline="0">
                <a:solidFill>
                  <a:srgbClr val="990033"/>
                </a:solidFill>
              </a:rPr>
              <a:t>5. </a:t>
            </a:r>
            <a:r>
              <a:rPr lang="zh-CN" altLang="en-US" b="1" baseline="0">
                <a:solidFill>
                  <a:srgbClr val="990033"/>
                </a:solidFill>
              </a:rPr>
              <a:t>高等量子力学</a:t>
            </a:r>
          </a:p>
          <a:p>
            <a:pPr>
              <a:lnSpc>
                <a:spcPct val="120000"/>
              </a:lnSpc>
            </a:pPr>
            <a:endParaRPr lang="zh-CN" altLang="en-US" b="1" baseline="0">
              <a:solidFill>
                <a:srgbClr val="990033"/>
              </a:solidFill>
            </a:endParaRPr>
          </a:p>
          <a:p>
            <a:pPr>
              <a:lnSpc>
                <a:spcPct val="120000"/>
              </a:lnSpc>
            </a:pPr>
            <a:r>
              <a:rPr lang="zh-CN" altLang="en-US" b="1" baseline="0">
                <a:solidFill>
                  <a:srgbClr val="000066"/>
                </a:solidFill>
              </a:rPr>
              <a:t>        量子力学理论已在物理学、化学、生物学和电子学等各个领域得到深入而广泛的应用。把它应用于研究物质的层次结构（凝聚态、分子、原子、原子核和基本粒子等）和它们的相互作用（强作用、电磁作用、弱作用和引力作用等）时，大大地促进了自然科学和技术的发展，产生了量子场论，量子统计和凝聚态理论以及原子核理论和粒子理论、量子化学、量子生物学和量子电子学等新科学。在发展这些新学科的同时，量子力学的理论也得到发展。这些发展包括时空与内部对称性理论，二次量子化和场的量子理论，散射的量子理论，多体问题的量子理论，相对论性量子力学和路径积分量子化等，这些构成现代高等量子力学的重要内容。</a:t>
            </a:r>
          </a:p>
        </p:txBody>
      </p:sp>
    </p:spTree>
  </p:cSld>
  <p:clrMapOvr>
    <a:masterClrMapping/>
  </p:clrMapOvr>
</p:sld>
</file>

<file path=ppt/theme/theme1.xml><?xml version="1.0" encoding="utf-8"?>
<a:theme xmlns:a="http://schemas.openxmlformats.org/drawingml/2006/main" name="Nature">
  <a:themeElements>
    <a:clrScheme name="Nature 2">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B0AE6A"/>
      </a:hlink>
      <a:folHlink>
        <a:srgbClr val="C3E684"/>
      </a:folHlink>
    </a:clrScheme>
    <a:fontScheme name="Natur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30000" smtClean="0">
            <a:ln>
              <a:noFill/>
            </a:ln>
            <a:solidFill>
              <a:schemeClr val="tx1"/>
            </a:solidFill>
            <a:effectLst/>
            <a:latin typeface="Times New Roman" panose="02020603050405020304" pitchFamily="18" charset="0"/>
            <a:ea typeface="华文中宋" panose="020106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30000" smtClean="0">
            <a:ln>
              <a:noFill/>
            </a:ln>
            <a:solidFill>
              <a:schemeClr val="tx1"/>
            </a:solidFill>
            <a:effectLst/>
            <a:latin typeface="Times New Roman" panose="02020603050405020304" pitchFamily="18" charset="0"/>
            <a:ea typeface="华文中宋" panose="02010600040101010101" pitchFamily="2" charset="-122"/>
          </a:defRPr>
        </a:defPPr>
      </a:lstStyle>
    </a:lnDef>
  </a:objectDefaults>
  <a:extraClrSchemeLst>
    <a:extraClrScheme>
      <a:clrScheme name="Nature 1">
        <a:dk1>
          <a:srgbClr val="666699"/>
        </a:dk1>
        <a:lt1>
          <a:srgbClr val="FFFFCC"/>
        </a:lt1>
        <a:dk2>
          <a:srgbClr val="687FCA"/>
        </a:dk2>
        <a:lt2>
          <a:srgbClr val="192449"/>
        </a:lt2>
        <a:accent1>
          <a:srgbClr val="C9DDF1"/>
        </a:accent1>
        <a:accent2>
          <a:srgbClr val="FAC164"/>
        </a:accent2>
        <a:accent3>
          <a:srgbClr val="B9C0E1"/>
        </a:accent3>
        <a:accent4>
          <a:srgbClr val="DADAAE"/>
        </a:accent4>
        <a:accent5>
          <a:srgbClr val="E1EBF7"/>
        </a:accent5>
        <a:accent6>
          <a:srgbClr val="E3AF5A"/>
        </a:accent6>
        <a:hlink>
          <a:srgbClr val="B0AE6A"/>
        </a:hlink>
        <a:folHlink>
          <a:srgbClr val="C3E684"/>
        </a:folHlink>
      </a:clrScheme>
      <a:clrMap bg1="dk2" tx1="lt1" bg2="dk1" tx2="lt2" accent1="accent1" accent2="accent2" accent3="accent3" accent4="accent4" accent5="accent5" accent6="accent6" hlink="hlink" folHlink="folHlink"/>
    </a:extraClrScheme>
    <a:extraClrScheme>
      <a:clrScheme name="Nature 2">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B0AE6A"/>
        </a:hlink>
        <a:folHlink>
          <a:srgbClr val="C3E684"/>
        </a:folHlink>
      </a:clrScheme>
      <a:clrMap bg1="lt1" tx1="dk1" bg2="lt2" tx2="dk2" accent1="accent1" accent2="accent2" accent3="accent3" accent4="accent4" accent5="accent5" accent6="accent6" hlink="hlink" folHlink="folHlink"/>
    </a:extraClrScheme>
    <a:extraClrScheme>
      <a:clrScheme name="Nature 3">
        <a:dk1>
          <a:srgbClr val="333333"/>
        </a:dk1>
        <a:lt1>
          <a:srgbClr val="FFFFFF"/>
        </a:lt1>
        <a:dk2>
          <a:srgbClr val="000000"/>
        </a:dk2>
        <a:lt2>
          <a:srgbClr val="DDDDDD"/>
        </a:lt2>
        <a:accent1>
          <a:srgbClr val="DDDDDD"/>
        </a:accent1>
        <a:accent2>
          <a:srgbClr val="B2B2B2"/>
        </a:accent2>
        <a:accent3>
          <a:srgbClr val="FFFFFF"/>
        </a:accent3>
        <a:accent4>
          <a:srgbClr val="2A2A2A"/>
        </a:accent4>
        <a:accent5>
          <a:srgbClr val="EBEBEB"/>
        </a:accent5>
        <a:accent6>
          <a:srgbClr val="A1A1A1"/>
        </a:accent6>
        <a:hlink>
          <a:srgbClr val="808080"/>
        </a:hlink>
        <a:folHlink>
          <a:srgbClr val="5F5F5F"/>
        </a:folHlink>
      </a:clrScheme>
      <a:clrMap bg1="lt1" tx1="dk1" bg2="lt2" tx2="dk2" accent1="accent1" accent2="accent2" accent3="accent3" accent4="accent4" accent5="accent5" accent6="accent6" hlink="hlink" folHlink="folHlink"/>
    </a:extraClrScheme>
    <a:extraClrScheme>
      <a:clrScheme name="Nature 4">
        <a:dk1>
          <a:srgbClr val="8061A5"/>
        </a:dk1>
        <a:lt1>
          <a:srgbClr val="FFFFCC"/>
        </a:lt1>
        <a:dk2>
          <a:srgbClr val="967DB5"/>
        </a:dk2>
        <a:lt2>
          <a:srgbClr val="192449"/>
        </a:lt2>
        <a:accent1>
          <a:srgbClr val="D6C9F1"/>
        </a:accent1>
        <a:accent2>
          <a:srgbClr val="FAC164"/>
        </a:accent2>
        <a:accent3>
          <a:srgbClr val="C9BFD7"/>
        </a:accent3>
        <a:accent4>
          <a:srgbClr val="DADAAE"/>
        </a:accent4>
        <a:accent5>
          <a:srgbClr val="E8E1F7"/>
        </a:accent5>
        <a:accent6>
          <a:srgbClr val="E3AF5A"/>
        </a:accent6>
        <a:hlink>
          <a:srgbClr val="B0AE6A"/>
        </a:hlink>
        <a:folHlink>
          <a:srgbClr val="C3E684"/>
        </a:folHlink>
      </a:clrScheme>
      <a:clrMap bg1="dk2" tx1="lt1" bg2="dk1" tx2="lt2" accent1="accent1" accent2="accent2" accent3="accent3" accent4="accent4" accent5="accent5" accent6="accent6" hlink="hlink" folHlink="folHlink"/>
    </a:extraClrScheme>
    <a:extraClrScheme>
      <a:clrScheme name="Nature 5">
        <a:dk1>
          <a:srgbClr val="5B5249"/>
        </a:dk1>
        <a:lt1>
          <a:srgbClr val="FFFFFF"/>
        </a:lt1>
        <a:dk2>
          <a:srgbClr val="2A3D7A"/>
        </a:dk2>
        <a:lt2>
          <a:srgbClr val="CEC8BA"/>
        </a:lt2>
        <a:accent1>
          <a:srgbClr val="C9DDF1"/>
        </a:accent1>
        <a:accent2>
          <a:srgbClr val="FAC164"/>
        </a:accent2>
        <a:accent3>
          <a:srgbClr val="FFFFFF"/>
        </a:accent3>
        <a:accent4>
          <a:srgbClr val="4C453D"/>
        </a:accent4>
        <a:accent5>
          <a:srgbClr val="E1EBF7"/>
        </a:accent5>
        <a:accent6>
          <a:srgbClr val="E3AF5A"/>
        </a:accent6>
        <a:hlink>
          <a:srgbClr val="993333"/>
        </a:hlink>
        <a:folHlink>
          <a:srgbClr val="33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Designs\Nature.pot</Template>
  <TotalTime>1203</TotalTime>
  <Words>4545</Words>
  <Application>Microsoft Office PowerPoint</Application>
  <PresentationFormat>全屏显示(4:3)</PresentationFormat>
  <Paragraphs>716</Paragraphs>
  <Slides>62</Slides>
  <Notes>17</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4</vt:i4>
      </vt:variant>
      <vt:variant>
        <vt:lpstr>幻灯片标题</vt:lpstr>
      </vt:variant>
      <vt:variant>
        <vt:i4>62</vt:i4>
      </vt:variant>
    </vt:vector>
  </HeadingPairs>
  <TitlesOfParts>
    <vt:vector size="79" baseType="lpstr">
      <vt:lpstr>Times New Roman</vt:lpstr>
      <vt:lpstr>宋体</vt:lpstr>
      <vt:lpstr>Wingdings</vt:lpstr>
      <vt:lpstr>楷体_GB2312</vt:lpstr>
      <vt:lpstr>华文中宋</vt:lpstr>
      <vt:lpstr>黑体</vt:lpstr>
      <vt:lpstr>Symbol</vt:lpstr>
      <vt:lpstr>Batang</vt:lpstr>
      <vt:lpstr>Arial</vt:lpstr>
      <vt:lpstr>隶书</vt:lpstr>
      <vt:lpstr>Coronet</vt:lpstr>
      <vt:lpstr>MS PGothic</vt:lpstr>
      <vt:lpstr>Nature</vt:lpstr>
      <vt:lpstr>Microsoft 公式 3.0</vt:lpstr>
      <vt:lpstr>画笔图片</vt:lpstr>
      <vt:lpstr>MathType 5.0 Equation</vt:lpstr>
      <vt:lpstr>Microsoft Photo Editor 3.0 照片</vt:lpstr>
      <vt:lpstr>第二章   量子理论和粒子物理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BEPC-LINAC</vt:lpstr>
      <vt:lpstr>4. HIRFL_CSR(兰州)</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李明非 东北师范大学物理学院</dc:creator>
  <cp:lastModifiedBy>张 伯望</cp:lastModifiedBy>
  <cp:revision>165</cp:revision>
  <dcterms:created xsi:type="dcterms:W3CDTF">2004-12-24T12:30:51Z</dcterms:created>
  <dcterms:modified xsi:type="dcterms:W3CDTF">2019-08-21T07:31:35Z</dcterms:modified>
</cp:coreProperties>
</file>